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73" r:id="rId2"/>
    <p:sldId id="558" r:id="rId3"/>
    <p:sldId id="595" r:id="rId4"/>
    <p:sldId id="596" r:id="rId5"/>
    <p:sldId id="597" r:id="rId6"/>
    <p:sldId id="598" r:id="rId7"/>
    <p:sldId id="599" r:id="rId8"/>
    <p:sldId id="557" r:id="rId9"/>
    <p:sldId id="600" r:id="rId10"/>
    <p:sldId id="602" r:id="rId11"/>
    <p:sldId id="639" r:id="rId12"/>
    <p:sldId id="640" r:id="rId13"/>
    <p:sldId id="641" r:id="rId14"/>
    <p:sldId id="642" r:id="rId15"/>
    <p:sldId id="643" r:id="rId16"/>
    <p:sldId id="603" r:id="rId17"/>
    <p:sldId id="604" r:id="rId18"/>
    <p:sldId id="605" r:id="rId19"/>
    <p:sldId id="606" r:id="rId20"/>
    <p:sldId id="607" r:id="rId21"/>
    <p:sldId id="608" r:id="rId22"/>
    <p:sldId id="609" r:id="rId23"/>
    <p:sldId id="610" r:id="rId24"/>
    <p:sldId id="611" r:id="rId25"/>
    <p:sldId id="612" r:id="rId26"/>
    <p:sldId id="613" r:id="rId27"/>
    <p:sldId id="614" r:id="rId28"/>
    <p:sldId id="615" r:id="rId29"/>
    <p:sldId id="616" r:id="rId30"/>
    <p:sldId id="617" r:id="rId31"/>
    <p:sldId id="618" r:id="rId32"/>
    <p:sldId id="619" r:id="rId33"/>
    <p:sldId id="620" r:id="rId34"/>
    <p:sldId id="621" r:id="rId35"/>
    <p:sldId id="622" r:id="rId36"/>
    <p:sldId id="623" r:id="rId37"/>
    <p:sldId id="624" r:id="rId38"/>
    <p:sldId id="625" r:id="rId39"/>
    <p:sldId id="626" r:id="rId40"/>
    <p:sldId id="627" r:id="rId41"/>
    <p:sldId id="628" r:id="rId42"/>
    <p:sldId id="629" r:id="rId43"/>
    <p:sldId id="630" r:id="rId44"/>
    <p:sldId id="631" r:id="rId45"/>
    <p:sldId id="632" r:id="rId46"/>
    <p:sldId id="633" r:id="rId47"/>
    <p:sldId id="634" r:id="rId48"/>
    <p:sldId id="635" r:id="rId49"/>
    <p:sldId id="636" r:id="rId50"/>
    <p:sldId id="638" r:id="rId51"/>
    <p:sldId id="601"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毅" initials="刘毅" lastIdx="1" clrIdx="0">
    <p:extLst>
      <p:ext uri="{19B8F6BF-5375-455C-9EA6-DF929625EA0E}">
        <p15:presenceInfo xmlns:p15="http://schemas.microsoft.com/office/powerpoint/2012/main" userId="刘毅"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F87"/>
    <a:srgbClr val="FF9999"/>
    <a:srgbClr val="FFCCCC"/>
    <a:srgbClr val="66FFCC"/>
    <a:srgbClr val="787739"/>
    <a:srgbClr val="DE05FB"/>
    <a:srgbClr val="C24B3E"/>
    <a:srgbClr val="D9D52F"/>
    <a:srgbClr val="FDB003"/>
    <a:srgbClr val="E85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7ECE1-D20F-4CE5-9805-6DD68E70A260}" type="datetimeFigureOut">
              <a:rPr lang="zh-CN" altLang="en-US" smtClean="0"/>
              <a:t>2024/7/18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B7255-3931-488F-894C-141A46171EDC}" type="slidenum">
              <a:rPr lang="zh-CN" altLang="en-US" smtClean="0"/>
              <a:t>‹#›</a:t>
            </a:fld>
            <a:endParaRPr lang="zh-CN" altLang="en-US"/>
          </a:p>
        </p:txBody>
      </p:sp>
    </p:spTree>
    <p:extLst>
      <p:ext uri="{BB962C8B-B14F-4D97-AF65-F5344CB8AC3E}">
        <p14:creationId xmlns:p14="http://schemas.microsoft.com/office/powerpoint/2010/main" val="320262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10</a:t>
            </a:fld>
            <a:endParaRPr lang="zh-CN" altLang="en-US"/>
          </a:p>
        </p:txBody>
      </p:sp>
    </p:spTree>
    <p:extLst>
      <p:ext uri="{BB962C8B-B14F-4D97-AF65-F5344CB8AC3E}">
        <p14:creationId xmlns:p14="http://schemas.microsoft.com/office/powerpoint/2010/main" val="136121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51</a:t>
            </a:fld>
            <a:endParaRPr lang="zh-CN" altLang="en-US"/>
          </a:p>
        </p:txBody>
      </p:sp>
    </p:spTree>
    <p:extLst>
      <p:ext uri="{BB962C8B-B14F-4D97-AF65-F5344CB8AC3E}">
        <p14:creationId xmlns:p14="http://schemas.microsoft.com/office/powerpoint/2010/main" val="80913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32421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24294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31242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3113434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373524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54151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D81A0-8843-48F2-8008-08ABE86A40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0D6FF9-DBEF-4D99-B57A-D8A77C6FA7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B7A70F-C6F2-4CFB-8351-EF3142F387B6}"/>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4BE5C673-64EA-4E13-8F53-1577A3EC74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783DBD-E534-4FA4-9CF7-5AC5F524E6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372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25FC5-AFFB-4DBC-A556-FB3ECD8911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2FF462-D65C-4ED8-9A31-BE3FF932027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A211BF-E17E-4B0B-B1F2-86BD511EABAB}"/>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B0ABC897-2CD6-4938-87AB-025992397C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7FC51D-09B7-45D5-BA44-D6780F32F1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59088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FBAD8B-7640-49B9-A23B-CF15D1928D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274068-E73E-4FE4-B70B-041A3AA950E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B36FD9-CF7C-4BE7-BCB4-FA2A3E529B6C}"/>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EB57D29C-8AB8-4DF6-B3E0-01BA8B8870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1AEED6-B54B-40EC-ACE3-7C9399A4C50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04416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8025D-CF3F-4363-9970-DA078BF536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E2F9D6-7D1E-43E3-94A8-806BF183647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AE4B1DB-FDFC-4656-B22B-B44C28811750}"/>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A0118DE6-6987-4FB1-B7D4-3F619FFBE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23A24A-088F-42E6-9F74-FAA6257BB240}"/>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0021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29AC4-5847-4A11-B188-8342EF827E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BF9591-14C2-47BB-9BA2-C26C12558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50E9775-6897-4111-87B1-E032F2472CE9}"/>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B40A4ECC-CCD7-4658-BA7A-FCF4F9F564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1F0061-DD91-4B88-BA56-AE11020CFC69}"/>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74015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5D393-204A-4731-8F53-68A7F88C20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E78A7F-0DE4-4DC0-B34A-5F226A710EA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0056454-1B59-45BC-9C9C-191A5FB1530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735E8BD-E444-4A6D-9B88-FE8AB7B38583}"/>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469944F5-AAEE-4EAD-B0E1-6F2D634D00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17D5A1-0273-494B-ADB7-F452DC3521A1}"/>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37009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19067-E3AA-4739-9D46-7CD5266AD0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76E5D4-EBB5-458C-B683-2CDC38918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FF07208-3CB6-4386-A646-793DD936FA5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4AF4C43-F05D-4D0B-8293-334509800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95B143C-B35A-4856-A7BB-4387B9545F8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787A96C-636B-44CA-A470-1EBC64336D23}"/>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8" name="页脚占位符 7">
            <a:extLst>
              <a:ext uri="{FF2B5EF4-FFF2-40B4-BE49-F238E27FC236}">
                <a16:creationId xmlns:a16="http://schemas.microsoft.com/office/drawing/2014/main" id="{07EE2CE9-96B5-438B-8688-DAF458215B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FFA8E3-5543-4A7D-A4B1-47D6ACD0A99E}"/>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7868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7DE48-DAE4-4464-A497-8BC1047614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68DECA-BC72-4995-B231-0D62D8BE6BAE}"/>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4" name="页脚占位符 3">
            <a:extLst>
              <a:ext uri="{FF2B5EF4-FFF2-40B4-BE49-F238E27FC236}">
                <a16:creationId xmlns:a16="http://schemas.microsoft.com/office/drawing/2014/main" id="{5279965E-B174-48BF-A0EC-8901D5930E2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C36990F-20DD-400B-A487-3709C863D9A7}"/>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44057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CEAB9E-9D1E-45C4-BCB4-673F3731E1D3}"/>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3" name="页脚占位符 2">
            <a:extLst>
              <a:ext uri="{FF2B5EF4-FFF2-40B4-BE49-F238E27FC236}">
                <a16:creationId xmlns:a16="http://schemas.microsoft.com/office/drawing/2014/main" id="{75474B6A-F593-4E6B-BF9F-9E02CB547F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1BFDA3-0498-41DF-B9C2-19526C3918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844830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53F75-0B2D-417F-A49C-DD10C01FC3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68CB027-CBC2-4842-93C3-65E7F0D379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824B7B7-6551-46CA-8E59-97D4B7C71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52826C-30BC-435B-A40F-EB77C1B37715}"/>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C75C8576-7F42-42AA-9313-0C83280E3E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A426B0-9EBF-4CA5-8B77-6A2F7BE001A8}"/>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05301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F7080-5DC0-498B-8FB7-8A7A725583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DB2E44-E378-49C6-93E6-0924EC5087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9DEA53-9771-4D24-85B8-5AB15CB0A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9F32B01-FAEE-4F7F-B2A0-ADE06DCF1C53}"/>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4520DF92-5348-4152-9411-6D1304A5D9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558B62-6800-4066-B2FA-DB74D139DC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494912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95CFB1-717E-45C8-8215-9A7C42A70A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B65A65-4960-4651-9572-0B300E60CF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559E4A-44EB-46FA-A294-44EA220DE1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C0794FE8-FD09-4819-8175-95EA84ABF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ECC8FD-4300-4A47-A99C-D7E0435775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623905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openreview.net/forum?id=I5webNFDgQ" TargetMode="External"/><Relationship Id="rId7" Type="http://schemas.openxmlformats.org/officeDocument/2006/relationships/hyperlink" Target="https://openreview.net/forum?id=FPnUhsQJ5B"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openreview.net/forum?id=di52zR8xgf" TargetMode="External"/><Relationship Id="rId5" Type="http://schemas.openxmlformats.org/officeDocument/2006/relationships/hyperlink" Target="https://doi.org/10.1109/ICCV51070.2023.00355" TargetMode="External"/><Relationship Id="rId4" Type="http://schemas.openxmlformats.org/officeDocument/2006/relationships/hyperlink" Target="https://openaccess.thecvf.com/content/CVPR2022/html/Rombach_High-Resolution_Image_Synthesis_With_Latent_Diffusion_Models_CVPR_2022_paper.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14.tif"/><Relationship Id="rId3" Type="http://schemas.openxmlformats.org/officeDocument/2006/relationships/image" Target="../media/image8.png"/><Relationship Id="rId7" Type="http://schemas.openxmlformats.org/officeDocument/2006/relationships/image" Target="../media/image13.t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2.svg"/><Relationship Id="rId9" Type="http://schemas.openxmlformats.org/officeDocument/2006/relationships/image" Target="../media/image15.tif"/></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CompVis/stable-diffusion" TargetMode="External"/><Relationship Id="rId1" Type="http://schemas.openxmlformats.org/officeDocument/2006/relationships/slideLayout" Target="../slideLayouts/slideLayout6.xml"/><Relationship Id="rId5" Type="http://schemas.openxmlformats.org/officeDocument/2006/relationships/hyperlink" Target="https://www.lmu.de/" TargetMode="External"/><Relationship Id="rId4" Type="http://schemas.openxmlformats.org/officeDocument/2006/relationships/hyperlink" Target="https://github.com/CompVi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runwayml/stable-diffusion" TargetMode="External"/><Relationship Id="rId1" Type="http://schemas.openxmlformats.org/officeDocument/2006/relationships/slideLayout" Target="../slideLayouts/slideLayout6.xml"/><Relationship Id="rId6" Type="http://schemas.openxmlformats.org/officeDocument/2006/relationships/hyperlink" Target="https://runwayml.com/" TargetMode="External"/><Relationship Id="rId5" Type="http://schemas.openxmlformats.org/officeDocument/2006/relationships/hyperlink" Target="https://arxiv.org/abs/2207.12598" TargetMode="External"/><Relationship Id="rId4" Type="http://schemas.openxmlformats.org/officeDocument/2006/relationships/hyperlink" Target="https://huggingface.co/steps/huggingface.co/CompVis/stable-diffusion-v1-2"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huggingface.co/stabilityai/stable-diffusion-2-1-unclip/blob/main/sd21-unclip-l.ckpt" TargetMode="External"/><Relationship Id="rId13" Type="http://schemas.openxmlformats.org/officeDocument/2006/relationships/hyperlink" Target="https://huggingface.co/stabilityai/stable-diffusion-2-1-base" TargetMode="External"/><Relationship Id="rId18" Type="http://schemas.openxmlformats.org/officeDocument/2006/relationships/hyperlink" Target="https://github.com/Stability-AI/stablediffusion#depth-conditional-stable-diffusion" TargetMode="External"/><Relationship Id="rId3" Type="http://schemas.openxmlformats.org/officeDocument/2006/relationships/hyperlink" Target="https://github.com/Stability-AI/stablediffusion" TargetMode="External"/><Relationship Id="rId7" Type="http://schemas.openxmlformats.org/officeDocument/2006/relationships/hyperlink" Target="https://github.com/kakaobrain/karlo" TargetMode="External"/><Relationship Id="rId12" Type="http://schemas.openxmlformats.org/officeDocument/2006/relationships/hyperlink" Target="https://huggingface.co/stabilityai/stable-diffusion-2-1" TargetMode="External"/><Relationship Id="rId17" Type="http://schemas.openxmlformats.org/officeDocument/2006/relationships/hyperlink" Target="https://github.com/Stability-AI/stablediffusion#image-upscaling-with-stable-diffusion" TargetMode="External"/><Relationship Id="rId2" Type="http://schemas.openxmlformats.org/officeDocument/2006/relationships/image" Target="../media/image23.png"/><Relationship Id="rId16" Type="http://schemas.openxmlformats.org/officeDocument/2006/relationships/hyperlink" Target="https://arxiv.org/abs/2202.00512" TargetMode="External"/><Relationship Id="rId20" Type="http://schemas.openxmlformats.org/officeDocument/2006/relationships/hyperlink" Target="https://github.com/Stability-AI/stablediffusion#image-inpainting-with-stable-diffusion" TargetMode="External"/><Relationship Id="rId1" Type="http://schemas.openxmlformats.org/officeDocument/2006/relationships/slideLayout" Target="../slideLayouts/slideLayout6.xml"/><Relationship Id="rId6" Type="http://schemas.openxmlformats.org/officeDocument/2006/relationships/hyperlink" Target="https://arxiv.org/abs/2204.06125" TargetMode="External"/><Relationship Id="rId11" Type="http://schemas.openxmlformats.org/officeDocument/2006/relationships/hyperlink" Target="https://clipdrop.co/stable-diffusion-reimagine" TargetMode="External"/><Relationship Id="rId5" Type="http://schemas.openxmlformats.org/officeDocument/2006/relationships/hyperlink" Target="https://huggingface.co/stabilityai/" TargetMode="External"/><Relationship Id="rId15" Type="http://schemas.openxmlformats.org/officeDocument/2006/relationships/hyperlink" Target="https://github.com/mlfoundations/open_clip" TargetMode="External"/><Relationship Id="rId10" Type="http://schemas.openxmlformats.org/officeDocument/2006/relationships/hyperlink" Target="https://github.com/Stability-AI/stablediffusion/blob/main/doc/UNCLIP.MD" TargetMode="External"/><Relationship Id="rId19" Type="http://schemas.openxmlformats.org/officeDocument/2006/relationships/hyperlink" Target="https://github.com/isl-org/MiDaS" TargetMode="External"/><Relationship Id="rId4" Type="http://schemas.openxmlformats.org/officeDocument/2006/relationships/hyperlink" Target="https://www.stability.ai/" TargetMode="External"/><Relationship Id="rId9" Type="http://schemas.openxmlformats.org/officeDocument/2006/relationships/hyperlink" Target="https://huggingface.co/stabilityai/stable-diffusion-2-1-unclip/blob/main/sd21-unclip-h.ckpt" TargetMode="External"/><Relationship Id="rId14" Type="http://schemas.openxmlformats.org/officeDocument/2006/relationships/hyperlink" Target="https://laion.ai/blog/laion-5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huggingface.co/stabilityai/stable-diffusion-3-medium"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github.com/Stability-AI/" TargetMode="External"/><Relationship Id="rId2" Type="http://schemas.openxmlformats.org/officeDocument/2006/relationships/hyperlink" Target="https://hf-mirror.com/stabilityai/stable-diffusion-2-1" TargetMode="External"/><Relationship Id="rId1" Type="http://schemas.openxmlformats.org/officeDocument/2006/relationships/slideLayout" Target="../slideLayouts/slideLayout6.xml"/><Relationship Id="rId6" Type="http://schemas.openxmlformats.org/officeDocument/2006/relationships/hyperlink" Target="https://github.com/mlfoundations/open_clip" TargetMode="External"/><Relationship Id="rId5" Type="http://schemas.openxmlformats.org/officeDocument/2006/relationships/hyperlink" Target="https://arxiv.org/abs/2112.10752" TargetMode="External"/><Relationship Id="rId4" Type="http://schemas.openxmlformats.org/officeDocument/2006/relationships/hyperlink" Target="https://hf-mirror.com/stabilityai/stable-diffusion-2/blob/main/LICENSE-MODE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huggingface.co/stabilityai/"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hyperlink" Target="https://openreview.net/forum?id=FPnUhsQJ5B" TargetMode="External"/><Relationship Id="rId7" Type="http://schemas.openxmlformats.org/officeDocument/2006/relationships/hyperlink" Target="https://doi.org/10.1109/ICCV51070.2023.00355"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doi.org/10.48550/arXiv.2311.17042" TargetMode="External"/><Relationship Id="rId5" Type="http://schemas.openxmlformats.org/officeDocument/2006/relationships/hyperlink" Target="https://openaccess.thecvf.com/content/CVPR2022/html/Rombach_High-Resolution_Image_Synthesis_With_Latent_Diffusion_Models_CVPR_2022_paper.html" TargetMode="External"/><Relationship Id="rId4" Type="http://schemas.openxmlformats.org/officeDocument/2006/relationships/hyperlink" Target="https://openreview.net/forum?id=di52zR8xgf"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tif"/><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35.xml"/><Relationship Id="rId5" Type="http://schemas.openxmlformats.org/officeDocument/2006/relationships/slide" Target="slide16.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754966" y="4615171"/>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a:off x="0" y="2389928"/>
            <a:ext cx="12192000" cy="222524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1927826" y="2757222"/>
            <a:ext cx="8336346" cy="1660776"/>
          </a:xfrm>
          <a:prstGeom prst="rect">
            <a:avLst/>
          </a:prstGeom>
          <a:noFill/>
        </p:spPr>
        <p:txBody>
          <a:bodyPr wrap="square" rtlCol="0">
            <a:spAutoFit/>
          </a:bodyPr>
          <a:lstStyle/>
          <a:p>
            <a:pPr algn="ctr">
              <a:lnSpc>
                <a:spcPct val="110000"/>
              </a:lnSpc>
              <a:defRPr/>
            </a:pPr>
            <a:r>
              <a:rPr lang="zh-CN" altLang="en-US" sz="4800" b="1" spc="200" dirty="0">
                <a:solidFill>
                  <a:schemeClr val="bg1"/>
                </a:solidFill>
                <a:latin typeface="微软雅黑"/>
                <a:ea typeface="微软雅黑"/>
              </a:rPr>
              <a:t>基于跨模态场景坐标回归的地理空间视觉定位技术</a:t>
            </a:r>
            <a:endParaRPr kumimoji="0" lang="zh-CN" altLang="en-US" sz="4800" b="1" i="0" u="none" strike="noStrike" kern="1200" cap="none" spc="200" normalizeH="0" noProof="0" dirty="0">
              <a:ln>
                <a:noFill/>
              </a:ln>
              <a:solidFill>
                <a:schemeClr val="bg1"/>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714092" y="751644"/>
            <a:ext cx="2763813" cy="969758"/>
          </a:xfrm>
          <a:prstGeom prst="rect">
            <a:avLst/>
          </a:prstGeom>
        </p:spPr>
      </p:pic>
      <p:sp>
        <p:nvSpPr>
          <p:cNvPr id="19" name="文本框 18">
            <a:extLst>
              <a:ext uri="{FF2B5EF4-FFF2-40B4-BE49-F238E27FC236}">
                <a16:creationId xmlns:a16="http://schemas.microsoft.com/office/drawing/2014/main" id="{2E50AF1E-6827-451A-909D-87A84C1EA21C}"/>
              </a:ext>
            </a:extLst>
          </p:cNvPr>
          <p:cNvSpPr txBox="1"/>
          <p:nvPr/>
        </p:nvSpPr>
        <p:spPr>
          <a:xfrm>
            <a:off x="6735414" y="5750075"/>
            <a:ext cx="2097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答辩人</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：陈振源</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BEE9BA5-5A2E-46C3-A62A-94F8F3A70069}"/>
              </a:ext>
            </a:extLst>
          </p:cNvPr>
          <p:cNvSpPr txBox="1"/>
          <p:nvPr/>
        </p:nvSpPr>
        <p:spPr>
          <a:xfrm>
            <a:off x="3301342" y="5741390"/>
            <a:ext cx="22827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指导老师</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：刘仁义</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6541E76E-3A71-43A4-A275-C60489FE635B}"/>
              </a:ext>
            </a:extLst>
          </p:cNvPr>
          <p:cNvSpPr/>
          <p:nvPr/>
        </p:nvSpPr>
        <p:spPr>
          <a:xfrm>
            <a:off x="1" y="2180745"/>
            <a:ext cx="12192000" cy="2973531"/>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9621FCB1-E5D9-48E6-BF3B-140993958AB3}"/>
              </a:ext>
            </a:extLst>
          </p:cNvPr>
          <p:cNvSpPr txBox="1"/>
          <p:nvPr/>
        </p:nvSpPr>
        <p:spPr>
          <a:xfrm>
            <a:off x="1743073" y="2683909"/>
            <a:ext cx="8705850" cy="2123658"/>
          </a:xfrm>
          <a:prstGeom prst="rect">
            <a:avLst/>
          </a:prstGeom>
          <a:noFill/>
        </p:spPr>
        <p:txBody>
          <a:bodyPr wrap="square" rtlCol="0">
            <a:spAutoFit/>
          </a:bodyPr>
          <a:lstStyle/>
          <a:p>
            <a:pPr algn="ctr">
              <a:lnSpc>
                <a:spcPct val="110000"/>
              </a:lnSpc>
              <a:defRPr/>
            </a:pPr>
            <a:r>
              <a:rPr lang="zh-CN" altLang="en-US" sz="6000" b="1" spc="200" dirty="0" smtClean="0">
                <a:solidFill>
                  <a:schemeClr val="bg1"/>
                </a:solidFill>
                <a:latin typeface="微软雅黑"/>
                <a:ea typeface="微软雅黑"/>
              </a:rPr>
              <a:t>基于扩散模型的灾害</a:t>
            </a:r>
            <a:endParaRPr lang="en-US" altLang="zh-CN" sz="6000" b="1" spc="200" dirty="0" smtClean="0">
              <a:solidFill>
                <a:schemeClr val="bg1"/>
              </a:solidFill>
              <a:latin typeface="微软雅黑"/>
              <a:ea typeface="微软雅黑"/>
            </a:endParaRPr>
          </a:p>
          <a:p>
            <a:pPr algn="ctr">
              <a:lnSpc>
                <a:spcPct val="110000"/>
              </a:lnSpc>
              <a:defRPr/>
            </a:pPr>
            <a:r>
              <a:rPr lang="zh-CN" altLang="en-US" sz="6000" b="1" spc="200" dirty="0" smtClean="0">
                <a:solidFill>
                  <a:schemeClr val="bg1"/>
                </a:solidFill>
                <a:latin typeface="微软雅黑"/>
                <a:ea typeface="微软雅黑"/>
              </a:rPr>
              <a:t>遥感图像生成技术</a:t>
            </a:r>
            <a:endParaRPr kumimoji="0" lang="zh-CN" altLang="en-US" sz="6000" b="1" i="0" u="none" strike="noStrike" kern="1200" cap="none" spc="200" normalizeH="0" noProof="0" dirty="0">
              <a:ln>
                <a:noFill/>
              </a:ln>
              <a:solidFill>
                <a:schemeClr val="bg1"/>
              </a:solidFill>
              <a:effectLst/>
              <a:uLnTx/>
              <a:uFillTx/>
              <a:latin typeface="微软雅黑"/>
              <a:ea typeface="微软雅黑"/>
            </a:endParaRPr>
          </a:p>
        </p:txBody>
      </p:sp>
    </p:spTree>
    <p:extLst>
      <p:ext uri="{BB962C8B-B14F-4D97-AF65-F5344CB8AC3E}">
        <p14:creationId xmlns:p14="http://schemas.microsoft.com/office/powerpoint/2010/main" val="122448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矩形 186">
            <a:extLst>
              <a:ext uri="{FF2B5EF4-FFF2-40B4-BE49-F238E27FC236}">
                <a16:creationId xmlns:a16="http://schemas.microsoft.com/office/drawing/2014/main" id="{62BE7105-9C1A-4266-8F72-97854D208422}"/>
              </a:ext>
            </a:extLst>
          </p:cNvPr>
          <p:cNvSpPr/>
          <p:nvPr/>
        </p:nvSpPr>
        <p:spPr>
          <a:xfrm>
            <a:off x="445086" y="0"/>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noProof="0" dirty="0" smtClean="0">
                <a:solidFill>
                  <a:schemeClr val="accent1">
                    <a:lumMod val="50000"/>
                  </a:schemeClr>
                </a:solidFill>
                <a:latin typeface="微软雅黑" panose="020B0503020204020204" pitchFamily="34" charset="-122"/>
                <a:ea typeface="微软雅黑" panose="020B0503020204020204" pitchFamily="34" charset="-122"/>
              </a:rPr>
              <a:t>模型架构</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841" y="542294"/>
            <a:ext cx="10504318" cy="5773412"/>
          </a:xfrm>
          <a:prstGeom prst="rect">
            <a:avLst/>
          </a:prstGeom>
        </p:spPr>
      </p:pic>
    </p:spTree>
    <p:extLst>
      <p:ext uri="{BB962C8B-B14F-4D97-AF65-F5344CB8AC3E}">
        <p14:creationId xmlns:p14="http://schemas.microsoft.com/office/powerpoint/2010/main" val="3092967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扩散模型天生缺少对空间约束提示词的理解</a:t>
            </a:r>
            <a:endParaRPr lang="zh-CN" altLang="en-US" sz="2400" b="1" dirty="0">
              <a:latin typeface="+mj-l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47" y="1135834"/>
            <a:ext cx="10115550" cy="4391025"/>
          </a:xfrm>
          <a:prstGeom prst="rect">
            <a:avLst/>
          </a:prstGeom>
        </p:spPr>
      </p:pic>
      <p:sp>
        <p:nvSpPr>
          <p:cNvPr id="6" name="矩形 5"/>
          <p:cNvSpPr/>
          <p:nvPr/>
        </p:nvSpPr>
        <p:spPr>
          <a:xfrm>
            <a:off x="0" y="6334780"/>
            <a:ext cx="9836458" cy="523220"/>
          </a:xfrm>
          <a:prstGeom prst="rect">
            <a:avLst/>
          </a:prstGeom>
        </p:spPr>
        <p:txBody>
          <a:bodyPr wrap="square">
            <a:spAutoFit/>
          </a:bodyPr>
          <a:lstStyle/>
          <a:p>
            <a:pPr>
              <a:spcBef>
                <a:spcPts val="0"/>
              </a:spcBef>
              <a:spcAft>
                <a:spcPts val="0"/>
              </a:spcAft>
            </a:pP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[1] R.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Rombach</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Blattmann</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D. Lorenz, P.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Esser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and B.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Ommer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a:t>
            </a:r>
            <a:endParaRPr lang="en-US" altLang="zh-CN" sz="14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7" name="文本框 6"/>
          <p:cNvSpPr txBox="1"/>
          <p:nvPr/>
        </p:nvSpPr>
        <p:spPr>
          <a:xfrm>
            <a:off x="1819923" y="5688449"/>
            <a:ext cx="8575829" cy="369332"/>
          </a:xfrm>
          <a:prstGeom prst="rect">
            <a:avLst/>
          </a:prstGeom>
          <a:noFill/>
        </p:spPr>
        <p:txBody>
          <a:bodyPr wrap="square" rtlCol="0">
            <a:spAutoFit/>
          </a:bodyPr>
          <a:lstStyle/>
          <a:p>
            <a:pPr algn="ctr"/>
            <a:r>
              <a:rPr lang="zh-CN" altLang="en-US" dirty="0" smtClean="0">
                <a:latin typeface="+mn-ea"/>
              </a:rPr>
              <a:t>经典的扩散模型的图像生成的过程是每个像素同时进行去噪，不存在空间约束信息</a:t>
            </a:r>
            <a:endParaRPr lang="zh-CN" altLang="en-US" dirty="0">
              <a:latin typeface="+mn-ea"/>
            </a:endParaRPr>
          </a:p>
        </p:txBody>
      </p:sp>
    </p:spTree>
    <p:extLst>
      <p:ext uri="{BB962C8B-B14F-4D97-AF65-F5344CB8AC3E}">
        <p14:creationId xmlns:p14="http://schemas.microsoft.com/office/powerpoint/2010/main" val="2274088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空间约束能力训练：前瞻</a:t>
            </a:r>
            <a:endParaRPr lang="zh-CN" altLang="en-US" sz="2400" b="1" dirty="0">
              <a:latin typeface="+mj-lt"/>
            </a:endParaRPr>
          </a:p>
        </p:txBody>
      </p:sp>
      <p:sp>
        <p:nvSpPr>
          <p:cNvPr id="6" name="矩形 5"/>
          <p:cNvSpPr/>
          <p:nvPr/>
        </p:nvSpPr>
        <p:spPr>
          <a:xfrm>
            <a:off x="0" y="5903893"/>
            <a:ext cx="9836458" cy="954107"/>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[1] 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D. Lorenz, P.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and B.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t>
            </a:r>
            <a:endParaRPr lang="en-US" altLang="zh-CN" sz="1400" dirty="0" smtClean="0">
              <a:solidFill>
                <a:schemeClr val="bg1">
                  <a:lumMod val="75000"/>
                </a:schemeClr>
              </a:solidFill>
              <a:latin typeface="Times New Roman" panose="02020603050405020304" pitchFamily="18" charset="0"/>
              <a:cs typeface="Times New Roman" panose="02020603050405020304" pitchFamily="18" charset="0"/>
            </a:endParaRPr>
          </a:p>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 Zhang, A. Rao, and M.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a:t>
            </a:r>
            <a:endParaRPr lang="en-US" altLang="zh-CN" sz="1400" dirty="0" smtClean="0">
              <a:effectLst/>
            </a:endParaRPr>
          </a:p>
        </p:txBody>
      </p:sp>
      <p:sp>
        <p:nvSpPr>
          <p:cNvPr id="9" name="文本框 8"/>
          <p:cNvSpPr txBox="1"/>
          <p:nvPr/>
        </p:nvSpPr>
        <p:spPr>
          <a:xfrm>
            <a:off x="452762" y="985421"/>
            <a:ext cx="11185864" cy="923330"/>
          </a:xfrm>
          <a:prstGeom prst="rect">
            <a:avLst/>
          </a:prstGeom>
          <a:noFill/>
        </p:spPr>
        <p:txBody>
          <a:bodyPr wrap="square" rtlCol="0">
            <a:spAutoFit/>
          </a:bodyPr>
          <a:lstStyle/>
          <a:p>
            <a:r>
              <a:rPr lang="zh-CN" altLang="en-US" dirty="0" smtClean="0"/>
              <a:t>使以</a:t>
            </a:r>
            <a:r>
              <a:rPr lang="en-US" altLang="zh-CN" dirty="0" smtClean="0"/>
              <a:t>Stable Diffusion</a:t>
            </a:r>
            <a:r>
              <a:rPr lang="zh-CN" altLang="en-US" dirty="0" smtClean="0"/>
              <a:t>为首</a:t>
            </a:r>
            <a:r>
              <a:rPr lang="en-US" altLang="zh-CN" dirty="0" smtClean="0"/>
              <a:t>text-to-image</a:t>
            </a:r>
            <a:r>
              <a:rPr lang="zh-CN" altLang="en-US" dirty="0" smtClean="0"/>
              <a:t>模型获得空间约束能力，最简单的方法是直接对模型本身进行继续训练或者直接微调</a:t>
            </a:r>
            <a:r>
              <a:rPr lang="en-US" altLang="zh-CN" dirty="0" smtClean="0"/>
              <a:t>,</a:t>
            </a:r>
            <a:r>
              <a:rPr lang="zh-CN" altLang="en-US" dirty="0" smtClean="0"/>
              <a:t> 然而基座扩散模型</a:t>
            </a:r>
            <a:r>
              <a:rPr lang="en-US" altLang="zh-CN" dirty="0" smtClean="0"/>
              <a:t>(Stable Diffusion)</a:t>
            </a:r>
            <a:r>
              <a:rPr lang="zh-CN" altLang="en-US" dirty="0" smtClean="0"/>
              <a:t>的预训练数据集数量 （</a:t>
            </a:r>
            <a:r>
              <a:rPr lang="en-US" altLang="zh-CN" dirty="0" smtClean="0"/>
              <a:t>e.g. LAION-5B</a:t>
            </a:r>
            <a:r>
              <a:rPr lang="zh-CN" altLang="en-US" dirty="0" smtClean="0"/>
              <a:t>）远大于微调数据集</a:t>
            </a:r>
            <a:r>
              <a:rPr lang="en-US" altLang="zh-CN" dirty="0" smtClean="0"/>
              <a:t>(~100K)</a:t>
            </a:r>
            <a:r>
              <a:rPr lang="zh-CN" altLang="en-US" dirty="0" smtClean="0"/>
              <a:t>，直接微调往往导致过拟合、灾难性遗忘和模式崩塌的问题，因此设置精致的策略十分必要</a:t>
            </a:r>
            <a:r>
              <a:rPr lang="en-US" altLang="zh-CN" dirty="0" smtClean="0"/>
              <a:t>[2]</a:t>
            </a:r>
            <a:r>
              <a:rPr lang="zh-CN" altLang="en-US" dirty="0" smtClean="0"/>
              <a:t>。</a:t>
            </a:r>
            <a:endParaRPr lang="zh-CN" altLang="en-US" dirty="0"/>
          </a:p>
        </p:txBody>
      </p:sp>
      <p:sp>
        <p:nvSpPr>
          <p:cNvPr id="11" name="矩形 10"/>
          <p:cNvSpPr/>
          <p:nvPr/>
        </p:nvSpPr>
        <p:spPr>
          <a:xfrm>
            <a:off x="535058" y="1933575"/>
            <a:ext cx="10410310" cy="3970318"/>
          </a:xfrm>
          <a:prstGeom prst="rect">
            <a:avLst/>
          </a:prstGeom>
        </p:spPr>
        <p:txBody>
          <a:bodyPr wrap="square">
            <a:spAutoFit/>
          </a:bodyPr>
          <a:lstStyle/>
          <a:p>
            <a:r>
              <a:rPr lang="en-US" altLang="zh-CN" sz="1400" b="1" dirty="0" smtClean="0">
                <a:latin typeface="Times New Roman" panose="02020603050405020304" pitchFamily="18" charset="0"/>
                <a:cs typeface="Times New Roman" panose="02020603050405020304" pitchFamily="18" charset="0"/>
              </a:rPr>
              <a:t>Fine-tuning Strategies for Diffusion Models [2]</a:t>
            </a:r>
          </a:p>
          <a:p>
            <a:r>
              <a:rPr lang="en-US" altLang="zh-CN" sz="1400" b="1" dirty="0" smtClean="0">
                <a:latin typeface="Times New Roman" panose="02020603050405020304" pitchFamily="18" charset="0"/>
                <a:cs typeface="Times New Roman" panose="02020603050405020304" pitchFamily="18" charset="0"/>
              </a:rPr>
              <a:t>1. </a:t>
            </a:r>
            <a:r>
              <a:rPr lang="en-US" altLang="zh-CN" sz="1400" b="1" dirty="0" err="1" smtClean="0">
                <a:latin typeface="Times New Roman" panose="02020603050405020304" pitchFamily="18" charset="0"/>
                <a:cs typeface="Times New Roman" panose="02020603050405020304" pitchFamily="18" charset="0"/>
              </a:rPr>
              <a:t>HyperNetwork</a:t>
            </a:r>
            <a:endParaRPr lang="en-US" altLang="zh-CN" sz="1400" b="1"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Function</a:t>
            </a:r>
            <a:r>
              <a:rPr lang="en-US" altLang="zh-CN" sz="1400" dirty="0" smtClean="0">
                <a:latin typeface="Times New Roman" panose="02020603050405020304" pitchFamily="18" charset="0"/>
                <a:cs typeface="Times New Roman" panose="02020603050405020304" pitchFamily="18" charset="0"/>
              </a:rPr>
              <a:t>: Trains a small recurrent neural network to influence the weights of a larger one.</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Applications</a:t>
            </a:r>
            <a:r>
              <a:rPr lang="en-US" altLang="zh-CN" sz="1400" dirty="0" smtClean="0">
                <a:latin typeface="Times New Roman" panose="02020603050405020304" pitchFamily="18" charset="0"/>
                <a:cs typeface="Times New Roman" panose="02020603050405020304" pitchFamily="18" charset="0"/>
              </a:rPr>
              <a:t>: Image generation with GANs and Stable Diffusion to alter artistic styles.</a:t>
            </a:r>
          </a:p>
          <a:p>
            <a:r>
              <a:rPr lang="en-US" altLang="zh-CN" sz="1400" b="1" dirty="0" smtClean="0">
                <a:latin typeface="Times New Roman" panose="02020603050405020304" pitchFamily="18" charset="0"/>
                <a:cs typeface="Times New Roman" panose="02020603050405020304" pitchFamily="18" charset="0"/>
              </a:rPr>
              <a:t>2. Adapter Methods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NLP Use</a:t>
            </a:r>
            <a:r>
              <a:rPr lang="en-US" altLang="zh-CN" sz="1400" dirty="0" smtClean="0">
                <a:latin typeface="Times New Roman" panose="02020603050405020304" pitchFamily="18" charset="0"/>
                <a:cs typeface="Times New Roman" panose="02020603050405020304" pitchFamily="18" charset="0"/>
              </a:rPr>
              <a:t>: Embeds new module layers in </a:t>
            </a:r>
            <a:r>
              <a:rPr lang="en-US" altLang="zh-CN" sz="1400" dirty="0" err="1" smtClean="0">
                <a:latin typeface="Times New Roman" panose="02020603050405020304" pitchFamily="18" charset="0"/>
                <a:cs typeface="Times New Roman" panose="02020603050405020304" pitchFamily="18" charset="0"/>
              </a:rPr>
              <a:t>pretrained</a:t>
            </a:r>
            <a:r>
              <a:rPr lang="en-US" altLang="zh-CN" sz="1400" dirty="0" smtClean="0">
                <a:latin typeface="Times New Roman" panose="02020603050405020304" pitchFamily="18" charset="0"/>
                <a:cs typeface="Times New Roman" panose="02020603050405020304" pitchFamily="18" charset="0"/>
              </a:rPr>
              <a:t> transformers.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Computer Vision Use</a:t>
            </a:r>
            <a:r>
              <a:rPr lang="en-US" altLang="zh-CN" sz="1400" dirty="0" smtClean="0">
                <a:latin typeface="Times New Roman" panose="02020603050405020304" pitchFamily="18" charset="0"/>
                <a:cs typeface="Times New Roman" panose="02020603050405020304" pitchFamily="18" charset="0"/>
              </a:rPr>
              <a:t>: Incremental learning and domain adaptation, often with CLIP.</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Success</a:t>
            </a:r>
            <a:r>
              <a:rPr lang="en-US" altLang="zh-CN" sz="1400" dirty="0" smtClean="0">
                <a:latin typeface="Times New Roman" panose="02020603050405020304" pitchFamily="18" charset="0"/>
                <a:cs typeface="Times New Roman" panose="02020603050405020304" pitchFamily="18" charset="0"/>
              </a:rPr>
              <a:t>: Vision transformers and </a:t>
            </a:r>
            <a:r>
              <a:rPr lang="en-US" altLang="zh-CN" sz="1400" dirty="0" err="1" smtClean="0">
                <a:latin typeface="Times New Roman" panose="02020603050405020304" pitchFamily="18" charset="0"/>
                <a:cs typeface="Times New Roman" panose="02020603050405020304" pitchFamily="18" charset="0"/>
              </a:rPr>
              <a:t>ViT</a:t>
            </a:r>
            <a:r>
              <a:rPr lang="en-US" altLang="zh-CN" sz="1400" dirty="0" smtClean="0">
                <a:latin typeface="Times New Roman" panose="02020603050405020304" pitchFamily="18" charset="0"/>
                <a:cs typeface="Times New Roman" panose="02020603050405020304" pitchFamily="18" charset="0"/>
              </a:rPr>
              <a:t>-Adapter.</a:t>
            </a:r>
          </a:p>
          <a:p>
            <a:r>
              <a:rPr lang="en-US" altLang="zh-CN" sz="1400" b="1" dirty="0" smtClean="0">
                <a:latin typeface="Times New Roman" panose="02020603050405020304" pitchFamily="18" charset="0"/>
                <a:cs typeface="Times New Roman" panose="02020603050405020304" pitchFamily="18" charset="0"/>
              </a:rPr>
              <a:t>3. Additive Learning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Mechanism</a:t>
            </a:r>
            <a:r>
              <a:rPr lang="en-US" altLang="zh-CN" sz="1400" dirty="0" smtClean="0">
                <a:latin typeface="Times New Roman" panose="02020603050405020304" pitchFamily="18" charset="0"/>
                <a:cs typeface="Times New Roman" panose="02020603050405020304" pitchFamily="18" charset="0"/>
              </a:rPr>
              <a:t>: Freezes original model weights, adds new parameters through: Learned weight masks, pruning, hard attention</a:t>
            </a:r>
          </a:p>
          <a:p>
            <a:r>
              <a:rPr lang="en-US" altLang="zh-CN" sz="1400" b="1" dirty="0" smtClean="0">
                <a:latin typeface="Times New Roman" panose="02020603050405020304" pitchFamily="18" charset="0"/>
                <a:cs typeface="Times New Roman" panose="02020603050405020304" pitchFamily="18" charset="0"/>
              </a:rPr>
              <a:t>4. Side-Tuning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Approach</a:t>
            </a:r>
            <a:r>
              <a:rPr lang="en-US" altLang="zh-CN" sz="1400" dirty="0" smtClean="0">
                <a:latin typeface="Times New Roman" panose="02020603050405020304" pitchFamily="18" charset="0"/>
                <a:cs typeface="Times New Roman" panose="02020603050405020304" pitchFamily="18" charset="0"/>
              </a:rPr>
              <a:t>: Adds a side branch model to learn extra functionality.</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Blending</a:t>
            </a:r>
            <a:r>
              <a:rPr lang="en-US" altLang="zh-CN" sz="1400" dirty="0" smtClean="0">
                <a:latin typeface="Times New Roman" panose="02020603050405020304" pitchFamily="18" charset="0"/>
                <a:cs typeface="Times New Roman" panose="02020603050405020304" pitchFamily="18" charset="0"/>
              </a:rPr>
              <a:t>: Linearly blends outputs of a frozen model and the new network with a predefined weight schedule.</a:t>
            </a:r>
          </a:p>
          <a:p>
            <a:r>
              <a:rPr lang="en-US" altLang="zh-CN" sz="1400" b="1" dirty="0" smtClean="0">
                <a:latin typeface="Times New Roman" panose="02020603050405020304" pitchFamily="18" charset="0"/>
                <a:cs typeface="Times New Roman" panose="02020603050405020304" pitchFamily="18" charset="0"/>
              </a:rPr>
              <a:t>5. Low-Rank Adaptation (</a:t>
            </a:r>
            <a:r>
              <a:rPr lang="en-US" altLang="zh-CN" sz="1400" b="1" dirty="0" err="1" smtClean="0">
                <a:latin typeface="Times New Roman" panose="02020603050405020304" pitchFamily="18" charset="0"/>
                <a:cs typeface="Times New Roman" panose="02020603050405020304" pitchFamily="18" charset="0"/>
              </a:rPr>
              <a:t>LoRA</a:t>
            </a:r>
            <a:r>
              <a:rPr lang="en-US" altLang="zh-CN" sz="1400" b="1"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Concept</a:t>
            </a:r>
            <a:r>
              <a:rPr lang="en-US" altLang="zh-CN" sz="1400" dirty="0" smtClean="0">
                <a:latin typeface="Times New Roman" panose="02020603050405020304" pitchFamily="18" charset="0"/>
                <a:cs typeface="Times New Roman" panose="02020603050405020304" pitchFamily="18" charset="0"/>
              </a:rPr>
              <a:t>: Learns parameter offsets using low-rank matrices.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Purpose</a:t>
            </a:r>
            <a:r>
              <a:rPr lang="en-US" altLang="zh-CN" sz="1400" dirty="0" smtClean="0">
                <a:latin typeface="Times New Roman" panose="02020603050405020304" pitchFamily="18" charset="0"/>
                <a:cs typeface="Times New Roman" panose="02020603050405020304" pitchFamily="18" charset="0"/>
              </a:rPr>
              <a:t>: Prevents catastrophic forgetting by leveraging low intrinsic dimension subspaces.</a:t>
            </a:r>
          </a:p>
          <a:p>
            <a:r>
              <a:rPr lang="en-US" altLang="zh-CN" sz="1400" b="1" dirty="0" smtClean="0">
                <a:latin typeface="Times New Roman" panose="02020603050405020304" pitchFamily="18" charset="0"/>
                <a:cs typeface="Times New Roman" panose="02020603050405020304" pitchFamily="18" charset="0"/>
              </a:rPr>
              <a:t>6. Zero-Initialized Layers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Usage</a:t>
            </a:r>
            <a:r>
              <a:rPr lang="en-US" altLang="zh-CN" sz="1400" dirty="0" smtClean="0">
                <a:latin typeface="Times New Roman" panose="02020603050405020304" pitchFamily="18" charset="0"/>
                <a:cs typeface="Times New Roman" panose="02020603050405020304" pitchFamily="18" charset="0"/>
              </a:rPr>
              <a:t>: ControlNet.</a:t>
            </a:r>
          </a:p>
        </p:txBody>
      </p:sp>
    </p:spTree>
    <p:extLst>
      <p:ext uri="{BB962C8B-B14F-4D97-AF65-F5344CB8AC3E}">
        <p14:creationId xmlns:p14="http://schemas.microsoft.com/office/powerpoint/2010/main" val="407025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1819923" y="5688449"/>
            <a:ext cx="8575829" cy="646331"/>
          </a:xfrm>
          <a:prstGeom prst="rect">
            <a:avLst/>
          </a:prstGeom>
          <a:noFill/>
        </p:spPr>
        <p:txBody>
          <a:bodyPr wrap="square" rtlCol="0">
            <a:spAutoFit/>
          </a:bodyPr>
          <a:lstStyle/>
          <a:p>
            <a:pPr algn="ctr"/>
            <a:r>
              <a:rPr lang="en-US" altLang="zh-CN" dirty="0" smtClean="0">
                <a:latin typeface="+mn-ea"/>
              </a:rPr>
              <a:t>ControlNet</a:t>
            </a:r>
            <a:r>
              <a:rPr lang="zh-CN" altLang="en-US" dirty="0" smtClean="0">
                <a:latin typeface="+mn-ea"/>
              </a:rPr>
              <a:t>冻结</a:t>
            </a:r>
            <a:r>
              <a:rPr lang="en-US" altLang="zh-CN" dirty="0" smtClean="0">
                <a:latin typeface="+mn-ea"/>
              </a:rPr>
              <a:t>Stable Diffusion</a:t>
            </a:r>
            <a:r>
              <a:rPr lang="zh-CN" altLang="en-US" dirty="0" smtClean="0">
                <a:latin typeface="+mn-ea"/>
              </a:rPr>
              <a:t>的权重，同时复制</a:t>
            </a:r>
            <a:r>
              <a:rPr lang="en-US" altLang="zh-CN" dirty="0" smtClean="0">
                <a:latin typeface="+mn-ea"/>
              </a:rPr>
              <a:t>Stable Diffusion</a:t>
            </a:r>
            <a:r>
              <a:rPr lang="zh-CN" altLang="en-US" dirty="0" smtClean="0">
                <a:latin typeface="+mn-ea"/>
              </a:rPr>
              <a:t>的</a:t>
            </a:r>
            <a:r>
              <a:rPr lang="en-US" altLang="zh-CN" dirty="0" smtClean="0">
                <a:latin typeface="+mn-ea"/>
              </a:rPr>
              <a:t>Encoder</a:t>
            </a:r>
            <a:r>
              <a:rPr lang="zh-CN" altLang="en-US" dirty="0" smtClean="0">
                <a:latin typeface="+mn-ea"/>
              </a:rPr>
              <a:t>权重在此基础上进行训练，通过</a:t>
            </a:r>
            <a:r>
              <a:rPr lang="en-US" altLang="zh-CN" dirty="0" smtClean="0">
                <a:latin typeface="+mn-ea"/>
              </a:rPr>
              <a:t>ControlNet</a:t>
            </a:r>
            <a:r>
              <a:rPr lang="zh-CN" altLang="en-US" dirty="0" smtClean="0">
                <a:latin typeface="+mn-ea"/>
              </a:rPr>
              <a:t>网络实现空间约束能力 </a:t>
            </a:r>
            <a:r>
              <a:rPr lang="en-US" altLang="zh-CN" dirty="0" smtClean="0">
                <a:latin typeface="+mn-ea"/>
              </a:rPr>
              <a:t>[2]</a:t>
            </a:r>
            <a:endParaRPr lang="zh-CN" altLang="en-US" dirty="0">
              <a:latin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882" y="789578"/>
            <a:ext cx="3345704" cy="465579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1068" y="1066578"/>
            <a:ext cx="4954583" cy="4130999"/>
          </a:xfrm>
          <a:prstGeom prst="rect">
            <a:avLst/>
          </a:prstGeom>
        </p:spPr>
      </p:pic>
      <p:sp>
        <p:nvSpPr>
          <p:cNvPr id="8" name="文本框 7"/>
          <p:cNvSpPr txBox="1"/>
          <p:nvPr/>
        </p:nvSpPr>
        <p:spPr>
          <a:xfrm>
            <a:off x="3972758" y="5197577"/>
            <a:ext cx="8518547" cy="369332"/>
          </a:xfrm>
          <a:prstGeom prst="rect">
            <a:avLst/>
          </a:prstGeom>
          <a:noFill/>
        </p:spPr>
        <p:txBody>
          <a:bodyPr wrap="square" rtlCol="0">
            <a:spAutoFit/>
          </a:bodyPr>
          <a:lstStyle/>
          <a:p>
            <a:pPr algn="ctr"/>
            <a:r>
              <a:rPr lang="en-US" altLang="zh-CN" dirty="0" smtClean="0"/>
              <a:t>Segmentation Map as Spatial Condition with fancy output </a:t>
            </a:r>
          </a:p>
        </p:txBody>
      </p:sp>
    </p:spTree>
    <p:extLst>
      <p:ext uri="{BB962C8B-B14F-4D97-AF65-F5344CB8AC3E}">
        <p14:creationId xmlns:p14="http://schemas.microsoft.com/office/powerpoint/2010/main" val="33470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79898" y="5688449"/>
            <a:ext cx="12271898" cy="369332"/>
          </a:xfrm>
          <a:prstGeom prst="rect">
            <a:avLst/>
          </a:prstGeom>
          <a:noFill/>
        </p:spPr>
        <p:txBody>
          <a:bodyPr wrap="square" rtlCol="0">
            <a:spAutoFit/>
          </a:bodyPr>
          <a:lstStyle/>
          <a:p>
            <a:pPr algn="ctr"/>
            <a:r>
              <a:rPr lang="zh-CN" altLang="en-US" dirty="0" smtClean="0">
                <a:latin typeface="+mn-ea"/>
              </a:rPr>
              <a:t>缺陷：训练数据是一张图像文本对，不包含同一张图像的前后变化信息，仍然是一个</a:t>
            </a:r>
            <a:r>
              <a:rPr lang="en-US" altLang="zh-CN" dirty="0" smtClean="0">
                <a:latin typeface="+mn-ea"/>
              </a:rPr>
              <a:t>text-to-image</a:t>
            </a:r>
            <a:r>
              <a:rPr lang="zh-CN" altLang="en-US" dirty="0" smtClean="0">
                <a:latin typeface="+mn-ea"/>
              </a:rPr>
              <a:t>模型 </a:t>
            </a:r>
            <a:r>
              <a:rPr lang="en-US" altLang="zh-CN" dirty="0" smtClean="0">
                <a:latin typeface="+mn-ea"/>
              </a:rPr>
              <a:t>[2]</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054" y="911118"/>
            <a:ext cx="3345704" cy="46557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4441" y="1630319"/>
            <a:ext cx="7406941" cy="3674194"/>
          </a:xfrm>
          <a:prstGeom prst="rect">
            <a:avLst/>
          </a:prstGeom>
        </p:spPr>
      </p:pic>
    </p:spTree>
    <p:extLst>
      <p:ext uri="{BB962C8B-B14F-4D97-AF65-F5344CB8AC3E}">
        <p14:creationId xmlns:p14="http://schemas.microsoft.com/office/powerpoint/2010/main" val="151075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1" y="327913"/>
            <a:ext cx="9250531" cy="461665"/>
          </a:xfrm>
          <a:prstGeom prst="rect">
            <a:avLst/>
          </a:prstGeom>
          <a:noFill/>
        </p:spPr>
        <p:txBody>
          <a:bodyPr wrap="square" rtlCol="0">
            <a:spAutoFit/>
          </a:bodyPr>
          <a:lstStyle/>
          <a:p>
            <a:r>
              <a:rPr lang="zh-CN" altLang="en-US" sz="2400" b="1" dirty="0" smtClean="0">
                <a:latin typeface="+mj-lt"/>
              </a:rPr>
              <a:t>空间约束（二）：</a:t>
            </a:r>
            <a:r>
              <a:rPr lang="en-US" altLang="zh-CN" sz="2400" b="1" dirty="0" smtClean="0">
                <a:latin typeface="+mj-lt"/>
              </a:rPr>
              <a:t>SD+3DControlNet (Temporal) </a:t>
            </a:r>
            <a:r>
              <a:rPr lang="zh-CN" altLang="en-US" sz="2400" b="1" dirty="0" smtClean="0">
                <a:latin typeface="+mj-lt"/>
              </a:rPr>
              <a:t>→ </a:t>
            </a:r>
            <a:r>
              <a:rPr lang="en-US" altLang="zh-CN" sz="2400" b="1" dirty="0" smtClean="0">
                <a:solidFill>
                  <a:srgbClr val="FF0000"/>
                </a:solidFill>
                <a:latin typeface="+mj-lt"/>
              </a:rPr>
              <a:t>DiffusionSat</a:t>
            </a:r>
            <a:endParaRPr lang="zh-CN" altLang="en-US" sz="2400" b="1" dirty="0">
              <a:solidFill>
                <a:srgbClr val="FF0000"/>
              </a:solidFill>
              <a:latin typeface="+mj-lt"/>
            </a:endParaRPr>
          </a:p>
        </p:txBody>
      </p:sp>
      <p:sp>
        <p:nvSpPr>
          <p:cNvPr id="6" name="矩形 5"/>
          <p:cNvSpPr/>
          <p:nvPr/>
        </p:nvSpPr>
        <p:spPr>
          <a:xfrm>
            <a:off x="0" y="6334780"/>
            <a:ext cx="694233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[3] S. Khanna et al., ‘DiffusionSat: A Generative Foundation Model for Satellite Imagery’, presented at the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The</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Twelfth International Conference on Learning Representations, Oct. 2023. </a:t>
            </a:r>
            <a:endParaRPr lang="en-US" altLang="zh-CN" sz="14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45725" y="5688449"/>
            <a:ext cx="10573304" cy="646331"/>
          </a:xfrm>
          <a:prstGeom prst="rect">
            <a:avLst/>
          </a:prstGeom>
          <a:noFill/>
        </p:spPr>
        <p:txBody>
          <a:bodyPr wrap="square" rtlCol="0">
            <a:spAutoFit/>
          </a:bodyPr>
          <a:lstStyle/>
          <a:p>
            <a:pPr algn="ctr"/>
            <a:r>
              <a:rPr lang="en-US" altLang="zh-CN" dirty="0" smtClean="0">
                <a:latin typeface="+mn-ea"/>
              </a:rPr>
              <a:t>DiffusionSat</a:t>
            </a:r>
            <a:r>
              <a:rPr lang="zh-CN" altLang="en-US" dirty="0" smtClean="0">
                <a:latin typeface="+mn-ea"/>
              </a:rPr>
              <a:t>使用同个地点的时序数据进行</a:t>
            </a:r>
            <a:r>
              <a:rPr lang="en-US" altLang="zh-CN" dirty="0" smtClean="0">
                <a:latin typeface="+mn-ea"/>
              </a:rPr>
              <a:t>ControlNet</a:t>
            </a:r>
            <a:r>
              <a:rPr lang="zh-CN" altLang="en-US" dirty="0" smtClean="0">
                <a:latin typeface="+mn-ea"/>
              </a:rPr>
              <a:t>的训练，使模型获得序列图像生成的能力</a:t>
            </a:r>
            <a:endParaRPr lang="en-US" altLang="zh-CN" dirty="0" smtClean="0">
              <a:latin typeface="+mn-ea"/>
            </a:endParaRPr>
          </a:p>
          <a:p>
            <a:pPr algn="ctr"/>
            <a:r>
              <a:rPr lang="zh-CN" altLang="en-US" dirty="0" smtClean="0">
                <a:latin typeface="+mn-ea"/>
              </a:rPr>
              <a:t>如此，参考图（如灾前图像）作为输入条件控制，可以极大程度的保持原有图像的信息 </a:t>
            </a:r>
            <a:r>
              <a:rPr lang="en-US" altLang="zh-CN" dirty="0" smtClean="0">
                <a:latin typeface="+mn-ea"/>
              </a:rPr>
              <a:t>[3]</a:t>
            </a:r>
            <a:endParaRPr lang="zh-CN" altLang="en-US" dirty="0">
              <a:latin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816" y="1169273"/>
            <a:ext cx="8800731" cy="4519176"/>
          </a:xfrm>
          <a:prstGeom prst="rect">
            <a:avLst/>
          </a:prstGeom>
        </p:spPr>
      </p:pic>
    </p:spTree>
    <p:extLst>
      <p:ext uri="{BB962C8B-B14F-4D97-AF65-F5344CB8AC3E}">
        <p14:creationId xmlns:p14="http://schemas.microsoft.com/office/powerpoint/2010/main" val="4122274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Model Architecture </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SD</a:t>
            </a:r>
          </a:p>
          <a:p>
            <a:pPr marL="800100" lvl="1" indent="-342900" eaLnBrk="0" fontAlgn="base" hangingPunct="0">
              <a:spcBef>
                <a:spcPct val="0"/>
              </a:spcBef>
              <a:spcAft>
                <a:spcPct val="0"/>
              </a:spcAft>
              <a:buFont typeface="Wingdings" panose="05000000000000000000" pitchFamily="2" charset="2"/>
              <a:buChar char="p"/>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SD</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ControlNet</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Single Image Generation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Textual </a:t>
            </a: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Prompt</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Numerical Metadata</a:t>
            </a:r>
            <a:endParaRPr kumimoji="0" lang="zh-CN"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Inverse Problems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Sequence Generation</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rPr>
              <a:t>Implementation in Python</a:t>
            </a:r>
            <a:r>
              <a:rPr kumimoji="0" lang="en-US" altLang="zh-CN" sz="2800" b="1" i="0" u="none" strike="noStrike" cap="none" normalizeH="0" dirty="0" smtClean="0">
                <a:ln>
                  <a:noFill/>
                </a:ln>
                <a:solidFill>
                  <a:srgbClr val="FF0000"/>
                </a:solidFill>
                <a:effectLst/>
                <a:latin typeface="Times New Roman" panose="02020603050405020304" pitchFamily="18" charset="0"/>
                <a:ea typeface="Open Sans"/>
                <a:cs typeface="Times New Roman" panose="02020603050405020304" pitchFamily="18" charset="0"/>
              </a:rPr>
              <a:t> Project</a:t>
            </a:r>
            <a:endPar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endParaRP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12620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03518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1198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Abstract of DiffusionSat</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10" name="矩形 9"/>
          <p:cNvSpPr/>
          <p:nvPr/>
        </p:nvSpPr>
        <p:spPr>
          <a:xfrm>
            <a:off x="364855" y="1191167"/>
            <a:ext cx="11217139" cy="513986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Diffusion models have achieved state-of-the-art results on many </a:t>
            </a:r>
            <a:r>
              <a:rPr lang="en-US" altLang="zh-CN" dirty="0" smtClean="0">
                <a:solidFill>
                  <a:srgbClr val="FF0000"/>
                </a:solidFill>
                <a:latin typeface="Times New Roman" panose="02020603050405020304" pitchFamily="18" charset="0"/>
                <a:cs typeface="Times New Roman" panose="02020603050405020304" pitchFamily="18" charset="0"/>
              </a:rPr>
              <a:t>modalities</a:t>
            </a:r>
            <a:r>
              <a:rPr lang="en-US" altLang="zh-CN" dirty="0" smtClean="0">
                <a:latin typeface="Times New Roman" panose="02020603050405020304" pitchFamily="18" charset="0"/>
                <a:cs typeface="Times New Roman" panose="02020603050405020304" pitchFamily="18" charset="0"/>
              </a:rPr>
              <a:t> including </a:t>
            </a:r>
            <a:r>
              <a:rPr lang="en-US" altLang="zh-CN" u="sng" dirty="0" smtClean="0">
                <a:latin typeface="Times New Roman" panose="02020603050405020304" pitchFamily="18" charset="0"/>
                <a:cs typeface="Times New Roman" panose="02020603050405020304" pitchFamily="18" charset="0"/>
              </a:rPr>
              <a:t>images, speech, and video</a:t>
            </a:r>
            <a:r>
              <a:rPr lang="en-US" altLang="zh-CN" dirty="0" smtClean="0">
                <a:latin typeface="Times New Roman" panose="02020603050405020304" pitchFamily="18" charset="0"/>
                <a:cs typeface="Times New Roman" panose="02020603050405020304" pitchFamily="18" charset="0"/>
              </a:rPr>
              <a:t>. However, existing models are </a:t>
            </a:r>
            <a:r>
              <a:rPr lang="en-US" altLang="zh-CN" u="sng" dirty="0" smtClean="0">
                <a:latin typeface="Times New Roman" panose="02020603050405020304" pitchFamily="18" charset="0"/>
                <a:cs typeface="Times New Roman" panose="02020603050405020304" pitchFamily="18" charset="0"/>
              </a:rPr>
              <a:t>not tailored</a:t>
            </a:r>
            <a:r>
              <a:rPr lang="en-US" altLang="zh-CN" dirty="0" smtClean="0">
                <a:latin typeface="Times New Roman" panose="02020603050405020304" pitchFamily="18" charset="0"/>
                <a:cs typeface="Times New Roman" panose="02020603050405020304" pitchFamily="18" charset="0"/>
              </a:rPr>
              <a:t> to support </a:t>
            </a:r>
            <a:r>
              <a:rPr lang="en-US" altLang="zh-CN" dirty="0" smtClean="0">
                <a:solidFill>
                  <a:srgbClr val="FF0000"/>
                </a:solidFill>
                <a:latin typeface="Times New Roman" panose="02020603050405020304" pitchFamily="18" charset="0"/>
                <a:cs typeface="Times New Roman" panose="02020603050405020304" pitchFamily="18" charset="0"/>
              </a:rPr>
              <a:t>remote sensing data</a:t>
            </a:r>
            <a:r>
              <a:rPr lang="en-US" altLang="zh-CN" dirty="0" smtClean="0">
                <a:latin typeface="Times New Roman" panose="02020603050405020304" pitchFamily="18" charset="0"/>
                <a:cs typeface="Times New Roman" panose="02020603050405020304" pitchFamily="18" charset="0"/>
              </a:rPr>
              <a:t>, which is widely used in important applications including </a:t>
            </a:r>
            <a:r>
              <a:rPr lang="en-US" altLang="zh-CN" u="sng" dirty="0" smtClean="0">
                <a:latin typeface="Times New Roman" panose="02020603050405020304" pitchFamily="18" charset="0"/>
                <a:cs typeface="Times New Roman" panose="02020603050405020304" pitchFamily="18" charset="0"/>
              </a:rPr>
              <a:t>environmental monitoring and crop-yield prediction</a:t>
            </a:r>
            <a:r>
              <a:rPr lang="en-US" altLang="zh-CN" dirty="0" smtClean="0">
                <a:latin typeface="Times New Roman" panose="02020603050405020304" pitchFamily="18" charset="0"/>
                <a:cs typeface="Times New Roman" panose="02020603050405020304" pitchFamily="18" charset="0"/>
              </a:rPr>
              <a:t>. Satellite images are significantly different from natural images -- they can be </a:t>
            </a:r>
            <a:r>
              <a:rPr lang="en-US" altLang="zh-CN" u="sng" dirty="0" smtClean="0">
                <a:latin typeface="Times New Roman" panose="02020603050405020304" pitchFamily="18" charset="0"/>
                <a:cs typeface="Times New Roman" panose="02020603050405020304" pitchFamily="18" charset="0"/>
              </a:rPr>
              <a:t>multi-spectral, irregularly sampled across time</a:t>
            </a:r>
            <a:r>
              <a:rPr lang="en-US" altLang="zh-CN" dirty="0" smtClean="0">
                <a:latin typeface="Times New Roman" panose="02020603050405020304" pitchFamily="18" charset="0"/>
                <a:cs typeface="Times New Roman" panose="02020603050405020304" pitchFamily="18" charset="0"/>
              </a:rPr>
              <a:t> -- and existing diffusion models trained on images from the Web </a:t>
            </a:r>
            <a:r>
              <a:rPr lang="en-US" altLang="zh-CN" u="sng" dirty="0" smtClean="0">
                <a:latin typeface="Times New Roman" panose="02020603050405020304" pitchFamily="18" charset="0"/>
                <a:cs typeface="Times New Roman" panose="02020603050405020304" pitchFamily="18" charset="0"/>
              </a:rPr>
              <a:t>do not support</a:t>
            </a:r>
            <a:r>
              <a:rPr lang="en-US" altLang="zh-CN" dirty="0" smtClean="0">
                <a:latin typeface="Times New Roman" panose="02020603050405020304" pitchFamily="18" charset="0"/>
                <a:cs typeface="Times New Roman" panose="02020603050405020304" pitchFamily="18" charset="0"/>
              </a:rPr>
              <a:t> them. Furthermore, remote sensing data is </a:t>
            </a:r>
            <a:r>
              <a:rPr lang="en-US" altLang="zh-CN" dirty="0" smtClean="0">
                <a:solidFill>
                  <a:srgbClr val="FF0000"/>
                </a:solidFill>
                <a:latin typeface="Times New Roman" panose="02020603050405020304" pitchFamily="18" charset="0"/>
                <a:cs typeface="Times New Roman" panose="02020603050405020304" pitchFamily="18" charset="0"/>
              </a:rPr>
              <a:t>inherently </a:t>
            </a:r>
            <a:r>
              <a:rPr lang="en-US" altLang="zh-CN" dirty="0" err="1" smtClean="0">
                <a:solidFill>
                  <a:srgbClr val="FF0000"/>
                </a:solidFill>
                <a:latin typeface="Times New Roman" panose="02020603050405020304" pitchFamily="18" charset="0"/>
                <a:cs typeface="Times New Roman" panose="02020603050405020304" pitchFamily="18" charset="0"/>
              </a:rPr>
              <a:t>spatio</a:t>
            </a:r>
            <a:r>
              <a:rPr lang="en-US" altLang="zh-CN" dirty="0" smtClean="0">
                <a:solidFill>
                  <a:srgbClr val="FF0000"/>
                </a:solidFill>
                <a:latin typeface="Times New Roman" panose="02020603050405020304" pitchFamily="18" charset="0"/>
                <a:cs typeface="Times New Roman" panose="02020603050405020304" pitchFamily="18" charset="0"/>
              </a:rPr>
              <a:t>-temporal</a:t>
            </a:r>
            <a:r>
              <a:rPr lang="en-US" altLang="zh-CN" dirty="0" smtClean="0">
                <a:latin typeface="Times New Roman" panose="02020603050405020304" pitchFamily="18" charset="0"/>
                <a:cs typeface="Times New Roman" panose="02020603050405020304" pitchFamily="18" charset="0"/>
              </a:rPr>
              <a:t>, requiring conditional generation tasks </a:t>
            </a:r>
            <a:r>
              <a:rPr lang="en-US" altLang="zh-CN" u="sng" dirty="0" smtClean="0">
                <a:latin typeface="Times New Roman" panose="02020603050405020304" pitchFamily="18" charset="0"/>
                <a:cs typeface="Times New Roman" panose="02020603050405020304" pitchFamily="18" charset="0"/>
              </a:rPr>
              <a:t>not supported by traditional methods based on captions or images</a:t>
            </a:r>
            <a:r>
              <a:rPr lang="en-US" altLang="zh-CN" dirty="0" smtClean="0">
                <a:latin typeface="Times New Roman" panose="02020603050405020304" pitchFamily="18" charset="0"/>
                <a:cs typeface="Times New Roman" panose="02020603050405020304" pitchFamily="18" charset="0"/>
              </a:rPr>
              <a:t>. In this paper, we present DiffusionSat, to date the largest generative foundation model trained on a collection of publicly available large, high-resolution remote sensing datasets. </a:t>
            </a:r>
            <a:r>
              <a:rPr lang="en-US" altLang="zh-CN" u="sng" dirty="0" smtClean="0">
                <a:latin typeface="Times New Roman" panose="02020603050405020304" pitchFamily="18" charset="0"/>
                <a:cs typeface="Times New Roman" panose="02020603050405020304" pitchFamily="18" charset="0"/>
              </a:rPr>
              <a:t>As text-based </a:t>
            </a:r>
            <a:r>
              <a:rPr lang="en-US" altLang="zh-CN" u="sng" dirty="0" smtClean="0">
                <a:solidFill>
                  <a:srgbClr val="FF0000"/>
                </a:solidFill>
                <a:latin typeface="Times New Roman" panose="02020603050405020304" pitchFamily="18" charset="0"/>
                <a:cs typeface="Times New Roman" panose="02020603050405020304" pitchFamily="18" charset="0"/>
              </a:rPr>
              <a:t>captions</a:t>
            </a:r>
            <a:r>
              <a:rPr lang="en-US" altLang="zh-CN" u="sng" dirty="0" smtClean="0">
                <a:latin typeface="Times New Roman" panose="02020603050405020304" pitchFamily="18" charset="0"/>
                <a:cs typeface="Times New Roman" panose="02020603050405020304" pitchFamily="18" charset="0"/>
              </a:rPr>
              <a:t> are </a:t>
            </a:r>
            <a:r>
              <a:rPr lang="en-US" altLang="zh-CN" u="sng" dirty="0" smtClean="0">
                <a:solidFill>
                  <a:srgbClr val="FF0000"/>
                </a:solidFill>
                <a:latin typeface="Times New Roman" panose="02020603050405020304" pitchFamily="18" charset="0"/>
                <a:cs typeface="Times New Roman" panose="02020603050405020304" pitchFamily="18" charset="0"/>
              </a:rPr>
              <a:t>sparsely available </a:t>
            </a:r>
            <a:r>
              <a:rPr lang="en-US" altLang="zh-CN" u="sng" dirty="0" smtClean="0">
                <a:latin typeface="Times New Roman" panose="02020603050405020304" pitchFamily="18" charset="0"/>
                <a:cs typeface="Times New Roman" panose="02020603050405020304" pitchFamily="18" charset="0"/>
              </a:rPr>
              <a:t>for satellite images</a:t>
            </a:r>
            <a:r>
              <a:rPr lang="en-US" altLang="zh-CN" dirty="0" smtClean="0">
                <a:latin typeface="Times New Roman" panose="02020603050405020304" pitchFamily="18" charset="0"/>
                <a:cs typeface="Times New Roman" panose="02020603050405020304" pitchFamily="18" charset="0"/>
              </a:rPr>
              <a:t>, we incorporate the associated metadata such as geolocation as conditioning information. Our method produces realistic samples and can be used to solve multiple generative tasks including </a:t>
            </a:r>
            <a:r>
              <a:rPr lang="en-US" altLang="zh-CN" dirty="0" smtClean="0">
                <a:solidFill>
                  <a:srgbClr val="FF0000"/>
                </a:solidFill>
                <a:latin typeface="Times New Roman" panose="02020603050405020304" pitchFamily="18" charset="0"/>
                <a:cs typeface="Times New Roman" panose="02020603050405020304" pitchFamily="18" charset="0"/>
              </a:rPr>
              <a:t>temporal generation, superresolution given multi-spectral inputs and in-painting</a:t>
            </a:r>
            <a:r>
              <a:rPr lang="en-US" altLang="zh-CN" dirty="0" smtClean="0">
                <a:latin typeface="Times New Roman" panose="02020603050405020304" pitchFamily="18" charset="0"/>
                <a:cs typeface="Times New Roman" panose="02020603050405020304" pitchFamily="18" charset="0"/>
              </a:rPr>
              <a:t>. Our method outperforms previous state-of-the-art methods for satellite image generation and is the </a:t>
            </a:r>
            <a:r>
              <a:rPr lang="en-US" altLang="zh-CN" dirty="0" smtClean="0">
                <a:solidFill>
                  <a:srgbClr val="FF0000"/>
                </a:solidFill>
                <a:latin typeface="Times New Roman" panose="02020603050405020304" pitchFamily="18" charset="0"/>
                <a:cs typeface="Times New Roman" panose="02020603050405020304" pitchFamily="18" charset="0"/>
              </a:rPr>
              <a:t>first large-scale generative foundation model for satellite imagery</a:t>
            </a:r>
            <a:r>
              <a:rPr lang="en-US" altLang="zh-CN" dirty="0" smtClean="0">
                <a:latin typeface="Times New Roman" panose="02020603050405020304" pitchFamily="18" charset="0"/>
                <a:cs typeface="Times New Roman" panose="02020603050405020304" pitchFamily="18" charset="0"/>
              </a:rPr>
              <a:t>.</a:t>
            </a:r>
          </a:p>
          <a:p>
            <a:r>
              <a:rPr lang="zh-CN" altLang="en-US" sz="1600" dirty="0" smtClean="0">
                <a:latin typeface="Times New Roman" panose="02020603050405020304" pitchFamily="18" charset="0"/>
                <a:cs typeface="Times New Roman" panose="02020603050405020304" pitchFamily="18" charset="0"/>
              </a:rPr>
              <a:t>扩散模型在图像、语音和视频等多种模态上取得了最先进的成果。然而，现有模型并不支持在重要应用如环境监测和作物产量预测中广泛使用的遥感数据。卫星图像与自然图像显著不同</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它们可以是多光谱的、时间上不规则采样的。现有的扩散模型无法处理这些数据。遥感数据本质上是时空数据，需要传统基于字幕或图像的方法不支持的条件生成任务。本文提出了</a:t>
            </a:r>
            <a:r>
              <a:rPr lang="en-US" altLang="zh-CN" sz="1600" dirty="0" smtClean="0">
                <a:latin typeface="Times New Roman" panose="02020603050405020304" pitchFamily="18" charset="0"/>
                <a:cs typeface="Times New Roman" panose="02020603050405020304" pitchFamily="18" charset="0"/>
              </a:rPr>
              <a:t>DiffusionSat</a:t>
            </a:r>
            <a:r>
              <a:rPr lang="zh-CN" altLang="en-US" sz="1600" dirty="0" smtClean="0">
                <a:latin typeface="Times New Roman" panose="02020603050405020304" pitchFamily="18" charset="0"/>
                <a:cs typeface="Times New Roman" panose="02020603050405020304" pitchFamily="18" charset="0"/>
              </a:rPr>
              <a:t>，这是迄今为止基于公共大规模高分辨率遥感数据集训练的最大生成基础模型。由于卫星图像的文字描述稀少，我们结合了地理位置等相关元数据作为条件信息。我们的方法生成逼真的样本，可用于解决多种生成任务，包括时间生成、多光谱输入的超分辨率和修复。我们的方法在卫星图像生成方面优于现有最先进的方法，是第一个大规模的卫星图像生成基础模型。</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574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smtClean="0">
                <a:solidFill>
                  <a:srgbClr val="333333"/>
                </a:solidFill>
                <a:latin typeface="Times New Roman" panose="02020603050405020304" pitchFamily="18" charset="0"/>
                <a:cs typeface="Times New Roman" panose="02020603050405020304" pitchFamily="18" charset="0"/>
              </a:rPr>
              <a:t>Model Architecture</a:t>
            </a:r>
            <a:endParaRPr lang="zh-CN" altLang="en-US" sz="96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a:solidFill>
                  <a:srgbClr val="333333"/>
                </a:solidFill>
                <a:latin typeface="Times New Roman" panose="02020603050405020304" pitchFamily="18" charset="0"/>
                <a:ea typeface="Open Sans"/>
                <a:cs typeface="Times New Roman" panose="02020603050405020304" pitchFamily="18" charset="0"/>
              </a:rPr>
              <a:t>SD </a:t>
            </a:r>
            <a:endParaRPr lang="en-US" altLang="zh-CN" sz="3200" dirty="0" smtClean="0">
              <a:solidFill>
                <a:srgbClr val="333333"/>
              </a:solidFill>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SD </a:t>
            </a:r>
            <a:r>
              <a:rPr lang="en-US" altLang="zh-CN" sz="3200" dirty="0">
                <a:solidFill>
                  <a:srgbClr val="333333"/>
                </a:solidFill>
                <a:latin typeface="Times New Roman" panose="02020603050405020304" pitchFamily="18" charset="0"/>
                <a:ea typeface="Open Sans"/>
                <a:cs typeface="Times New Roman" panose="02020603050405020304" pitchFamily="18" charset="0"/>
              </a:rPr>
              <a:t>+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ControlNet</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35876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124704"/>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3480098" y="4403226"/>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研究内容</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a:extLst>
              <a:ext uri="{FF2B5EF4-FFF2-40B4-BE49-F238E27FC236}">
                <a16:creationId xmlns:a16="http://schemas.microsoft.com/office/drawing/2014/main" id="{4C9B050D-6789-4AA9-A526-56ECC8167D9A}"/>
              </a:ext>
            </a:extLst>
          </p:cNvPr>
          <p:cNvSpPr txBox="1"/>
          <p:nvPr/>
        </p:nvSpPr>
        <p:spPr>
          <a:xfrm>
            <a:off x="6325280" y="4403225"/>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预期成果</a:t>
            </a:r>
            <a:endParaRPr lang="en-US" altLang="zh-CN" sz="2400" b="1" dirty="0">
              <a:solidFill>
                <a:prstClr val="black"/>
              </a:solidFill>
              <a:latin typeface="微软雅黑"/>
              <a:ea typeface="微软雅黑"/>
            </a:endParaRPr>
          </a:p>
        </p:txBody>
      </p:sp>
      <p:sp>
        <p:nvSpPr>
          <p:cNvPr id="48" name="文本框 47">
            <a:extLst>
              <a:ext uri="{FF2B5EF4-FFF2-40B4-BE49-F238E27FC236}">
                <a16:creationId xmlns:a16="http://schemas.microsoft.com/office/drawing/2014/main" id="{2AAA4CA5-B98F-4084-9D8B-791B4F288906}"/>
              </a:ext>
            </a:extLst>
          </p:cNvPr>
          <p:cNvSpPr txBox="1"/>
          <p:nvPr/>
        </p:nvSpPr>
        <p:spPr>
          <a:xfrm>
            <a:off x="9170856" y="4403224"/>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现有进展</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001" y="2768551"/>
              <a:ext cx="759913" cy="759913"/>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996" y="2823516"/>
              <a:ext cx="638175" cy="616594"/>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032" y="2610388"/>
              <a:ext cx="748767" cy="748767"/>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9891" y="28127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22154"/>
            <a:ext cx="4145435" cy="916146"/>
            <a:chOff x="7796463" y="922154"/>
            <a:chExt cx="4145435" cy="916146"/>
          </a:xfrm>
        </p:grpSpPr>
        <p:sp>
          <p:nvSpPr>
            <p:cNvPr id="33" name="文本框 32">
              <a:extLst>
                <a:ext uri="{FF2B5EF4-FFF2-40B4-BE49-F238E27FC236}">
                  <a16:creationId xmlns:a16="http://schemas.microsoft.com/office/drawing/2014/main" id="{C0C6EF5C-9CFE-4CE5-8D09-222CD3D47BEE}"/>
                </a:ext>
              </a:extLst>
            </p:cNvPr>
            <p:cNvSpPr txBox="1"/>
            <p:nvPr/>
          </p:nvSpPr>
          <p:spPr>
            <a:xfrm>
              <a:off x="8308016" y="92215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汇报提纲</a:t>
              </a: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604017" y="4403227"/>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2364522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701998"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Stable Diffusion for Satellite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3" y="1694556"/>
            <a:ext cx="10092527" cy="383516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893615" y="5824526"/>
            <a:ext cx="845500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Component of DiffusionSat: Stable Diffusion based Image Generation Model.</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96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20128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 ControlNet: Conditional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855" y="1580524"/>
            <a:ext cx="7845246" cy="402853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518082" y="5998414"/>
            <a:ext cx="9126245"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Architecture of DiffusionSat: Stable Diffusion (fine-tuning on SD 2.1) + ControlNet3D.</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139" y="1369983"/>
            <a:ext cx="3197544" cy="444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8628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50514"/>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Single Image Generation</a:t>
            </a:r>
          </a:p>
          <a:p>
            <a:pPr algn="ctr"/>
            <a:endParaRPr lang="zh-CN" altLang="en-US" sz="80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Textual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Prompt + Numerical Metadata</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99127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65199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Textual Prompt + Numerical Metadata</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646331"/>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Comparison of metadata  in textual prompt . Above: using sinusoidal projection and MLP embedding (our method). Below: naïve in prompt as textual information.</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008" y="1268116"/>
            <a:ext cx="8046128" cy="450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509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Inverse Problems</a:t>
            </a: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Sequence Generation</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36489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78313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439309"/>
            <a:ext cx="12191999" cy="1200329"/>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-Sentinel superresolution validation set. The conditioning image is the </a:t>
            </a:r>
            <a:r>
              <a:rPr lang="en-US" altLang="zh-CN" b="1" dirty="0" smtClean="0">
                <a:solidFill>
                  <a:srgbClr val="FF0000"/>
                </a:solidFill>
                <a:latin typeface="Times New Roman" panose="02020603050405020304" pitchFamily="18" charset="0"/>
                <a:cs typeface="Times New Roman" panose="02020603050405020304" pitchFamily="18" charset="0"/>
              </a:rPr>
              <a:t>Sentinel-2 multispectral (MS) image</a:t>
            </a:r>
            <a:r>
              <a:rPr lang="en-US" altLang="zh-CN" b="1" dirty="0" smtClean="0">
                <a:latin typeface="Times New Roman" panose="02020603050405020304" pitchFamily="18" charset="0"/>
                <a:cs typeface="Times New Roman" panose="02020603050405020304" pitchFamily="18" charset="0"/>
              </a:rPr>
              <a:t> represented here as </a:t>
            </a:r>
            <a:r>
              <a:rPr lang="en-US" altLang="zh-CN" b="1" dirty="0" smtClean="0">
                <a:solidFill>
                  <a:srgbClr val="FF0000"/>
                </a:solidFill>
                <a:latin typeface="Times New Roman" panose="02020603050405020304" pitchFamily="18" charset="0"/>
                <a:cs typeface="Times New Roman" panose="02020603050405020304" pitchFamily="18" charset="0"/>
              </a:rPr>
              <a:t>SWIR, NIR, RGB</a:t>
            </a:r>
            <a:r>
              <a:rPr lang="en-US" altLang="zh-CN" b="1" dirty="0" smtClean="0">
                <a:latin typeface="Times New Roman" panose="02020603050405020304" pitchFamily="18" charset="0"/>
                <a:cs typeface="Times New Roman" panose="02020603050405020304" pitchFamily="18" charset="0"/>
              </a:rPr>
              <a:t>. The desired output is the high-resolution (HR)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-RGB image. Our method is able to capture fine-grained details better than other baselines, even when the low-resolution MS image lacks detail. SD tends to “</a:t>
            </a:r>
            <a:r>
              <a:rPr lang="en-US" altLang="zh-CN" b="1" dirty="0" smtClean="0">
                <a:solidFill>
                  <a:srgbClr val="FF0000"/>
                </a:solidFill>
                <a:latin typeface="Times New Roman" panose="02020603050405020304" pitchFamily="18" charset="0"/>
                <a:cs typeface="Times New Roman" panose="02020603050405020304" pitchFamily="18" charset="0"/>
              </a:rPr>
              <a:t>hallucinate</a:t>
            </a:r>
            <a:r>
              <a:rPr lang="en-US" altLang="zh-CN" b="1" dirty="0" smtClean="0">
                <a:latin typeface="Times New Roman" panose="02020603050405020304" pitchFamily="18" charset="0"/>
                <a:cs typeface="Times New Roman" panose="02020603050405020304" pitchFamily="18" charset="0"/>
              </a:rPr>
              <a:t>" details.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51809"/>
          <a:stretch/>
        </p:blipFill>
        <p:spPr>
          <a:xfrm>
            <a:off x="879759" y="1370584"/>
            <a:ext cx="4162757" cy="3850363"/>
          </a:xfrm>
          <a:prstGeom prst="rect">
            <a:avLst/>
          </a:prstGeom>
          <a:ln>
            <a:noFill/>
          </a:ln>
          <a:effectLst>
            <a:outerShdw blurRad="292100" dist="139700" dir="2700000" algn="tl" rotWithShape="0">
              <a:srgbClr val="333333">
                <a:alpha val="65000"/>
              </a:srgbClr>
            </a:outerShdw>
          </a:effectLst>
        </p:spPr>
      </p:pic>
      <p:graphicFrame>
        <p:nvGraphicFramePr>
          <p:cNvPr id="9" name="表格 8"/>
          <p:cNvGraphicFramePr>
            <a:graphicFrameLocks noGrp="1"/>
          </p:cNvGraphicFramePr>
          <p:nvPr>
            <p:extLst/>
          </p:nvPr>
        </p:nvGraphicFramePr>
        <p:xfrm>
          <a:off x="5628417" y="2788256"/>
          <a:ext cx="5880690" cy="2609460"/>
        </p:xfrm>
        <a:graphic>
          <a:graphicData uri="http://schemas.openxmlformats.org/drawingml/2006/table">
            <a:tbl>
              <a:tblPr firstRow="1" bandRow="1">
                <a:tableStyleId>{5C22544A-7EE6-4342-B048-85BDC9FD1C3A}</a:tableStyleId>
              </a:tblPr>
              <a:tblGrid>
                <a:gridCol w="1176138">
                  <a:extLst>
                    <a:ext uri="{9D8B030D-6E8A-4147-A177-3AD203B41FA5}">
                      <a16:colId xmlns:a16="http://schemas.microsoft.com/office/drawing/2014/main" val="3295031771"/>
                    </a:ext>
                  </a:extLst>
                </a:gridCol>
                <a:gridCol w="1176138">
                  <a:extLst>
                    <a:ext uri="{9D8B030D-6E8A-4147-A177-3AD203B41FA5}">
                      <a16:colId xmlns:a16="http://schemas.microsoft.com/office/drawing/2014/main" val="1509616274"/>
                    </a:ext>
                  </a:extLst>
                </a:gridCol>
                <a:gridCol w="1176138">
                  <a:extLst>
                    <a:ext uri="{9D8B030D-6E8A-4147-A177-3AD203B41FA5}">
                      <a16:colId xmlns:a16="http://schemas.microsoft.com/office/drawing/2014/main" val="1382643521"/>
                    </a:ext>
                  </a:extLst>
                </a:gridCol>
                <a:gridCol w="1176138">
                  <a:extLst>
                    <a:ext uri="{9D8B030D-6E8A-4147-A177-3AD203B41FA5}">
                      <a16:colId xmlns:a16="http://schemas.microsoft.com/office/drawing/2014/main" val="551135462"/>
                    </a:ext>
                  </a:extLst>
                </a:gridCol>
                <a:gridCol w="1176138">
                  <a:extLst>
                    <a:ext uri="{9D8B030D-6E8A-4147-A177-3AD203B41FA5}">
                      <a16:colId xmlns:a16="http://schemas.microsoft.com/office/drawing/2014/main" val="2184801509"/>
                    </a:ext>
                  </a:extLst>
                </a:gridCol>
              </a:tblGrid>
              <a:tr h="434910">
                <a:tc>
                  <a:txBody>
                    <a:bodyPr/>
                    <a:lstStyle/>
                    <a:p>
                      <a:r>
                        <a:rPr lang="en-US" sz="1700" dirty="0">
                          <a:latin typeface="Times New Roman" panose="02020603050405020304" pitchFamily="18" charset="0"/>
                          <a:cs typeface="Times New Roman" panose="02020603050405020304" pitchFamily="18" charset="0"/>
                        </a:rPr>
                        <a:t>Method</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SSIM↑</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PSNR↑</a:t>
                      </a:r>
                    </a:p>
                  </a:txBody>
                  <a:tcPr marL="128027" marR="128027" marT="64014" marB="64014" anchor="ctr"/>
                </a:tc>
                <a:tc>
                  <a:txBody>
                    <a:bodyPr/>
                    <a:lstStyle/>
                    <a:p>
                      <a:r>
                        <a:rPr lang="en-US" sz="1700">
                          <a:latin typeface="Times New Roman" panose="02020603050405020304" pitchFamily="18" charset="0"/>
                          <a:cs typeface="Times New Roman" panose="02020603050405020304" pitchFamily="18" charset="0"/>
                        </a:rPr>
                        <a:t>LPIPS↓</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MSE↓</a:t>
                      </a:r>
                    </a:p>
                  </a:txBody>
                  <a:tcPr marL="128027" marR="128027" marT="64014" marB="64014" anchor="ctr"/>
                </a:tc>
                <a:extLst>
                  <a:ext uri="{0D108BD9-81ED-4DB2-BD59-A6C34878D82A}">
                    <a16:rowId xmlns:a16="http://schemas.microsoft.com/office/drawing/2014/main" val="4117828526"/>
                  </a:ext>
                </a:extLst>
              </a:tr>
              <a:tr h="434910">
                <a:tc>
                  <a:txBody>
                    <a:bodyPr/>
                    <a:lstStyle/>
                    <a:p>
                      <a:r>
                        <a:rPr lang="en-US" sz="1700" dirty="0" smtClean="0">
                          <a:latin typeface="Times New Roman" panose="02020603050405020304" pitchFamily="18" charset="0"/>
                          <a:cs typeface="Times New Roman" panose="02020603050405020304" pitchFamily="18" charset="0"/>
                        </a:rPr>
                        <a:t>Pix2Pix</a:t>
                      </a:r>
                      <a:endParaRPr lang="en-US" sz="1700"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0.1374</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8.2722</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0.6895</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0.1492</a:t>
                      </a:r>
                    </a:p>
                  </a:txBody>
                  <a:tcPr marL="128027" marR="128027" marT="64014" marB="64014" anchor="ctr"/>
                </a:tc>
                <a:extLst>
                  <a:ext uri="{0D108BD9-81ED-4DB2-BD59-A6C34878D82A}">
                    <a16:rowId xmlns:a16="http://schemas.microsoft.com/office/drawing/2014/main" val="2567206623"/>
                  </a:ext>
                </a:extLst>
              </a:tr>
              <a:tr h="434910">
                <a:tc>
                  <a:txBody>
                    <a:bodyPr/>
                    <a:lstStyle/>
                    <a:p>
                      <a:r>
                        <a:rPr lang="en-US" sz="1700">
                          <a:latin typeface="Times New Roman" panose="02020603050405020304" pitchFamily="18" charset="0"/>
                          <a:cs typeface="Times New Roman" panose="02020603050405020304" pitchFamily="18" charset="0"/>
                        </a:rPr>
                        <a:t>DBPN</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0.1518</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11.8568</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0.6826</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0.0680</a:t>
                      </a:r>
                    </a:p>
                  </a:txBody>
                  <a:tcPr marL="128027" marR="128027" marT="64014" marB="64014" anchor="ctr"/>
                </a:tc>
                <a:extLst>
                  <a:ext uri="{0D108BD9-81ED-4DB2-BD59-A6C34878D82A}">
                    <a16:rowId xmlns:a16="http://schemas.microsoft.com/office/drawing/2014/main" val="941759405"/>
                  </a:ext>
                </a:extLst>
              </a:tr>
              <a:tr h="434910">
                <a:tc>
                  <a:txBody>
                    <a:bodyPr/>
                    <a:lstStyle/>
                    <a:p>
                      <a:r>
                        <a:rPr lang="en-US" sz="1700">
                          <a:latin typeface="Times New Roman" panose="02020603050405020304" pitchFamily="18" charset="0"/>
                          <a:cs typeface="Times New Roman" panose="02020603050405020304" pitchFamily="18" charset="0"/>
                        </a:rPr>
                        <a:t>SD</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0.1671</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10.2417</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0.6403</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0.0962</a:t>
                      </a:r>
                    </a:p>
                  </a:txBody>
                  <a:tcPr marL="128027" marR="128027" marT="64014" marB="64014" anchor="ctr"/>
                </a:tc>
                <a:extLst>
                  <a:ext uri="{0D108BD9-81ED-4DB2-BD59-A6C34878D82A}">
                    <a16:rowId xmlns:a16="http://schemas.microsoft.com/office/drawing/2014/main" val="2793128687"/>
                  </a:ext>
                </a:extLst>
              </a:tr>
              <a:tr h="434910">
                <a:tc>
                  <a:txBody>
                    <a:bodyPr/>
                    <a:lstStyle/>
                    <a:p>
                      <a:r>
                        <a:rPr lang="en-US" sz="1700">
                          <a:latin typeface="Times New Roman" panose="02020603050405020304" pitchFamily="18" charset="0"/>
                          <a:cs typeface="Times New Roman" panose="02020603050405020304" pitchFamily="18" charset="0"/>
                        </a:rPr>
                        <a:t>SD + CN</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0.1626</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10.0098</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0.6506</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0.1009</a:t>
                      </a:r>
                    </a:p>
                  </a:txBody>
                  <a:tcPr marL="128027" marR="128027" marT="64014" marB="64014" anchor="ctr"/>
                </a:tc>
                <a:extLst>
                  <a:ext uri="{0D108BD9-81ED-4DB2-BD59-A6C34878D82A}">
                    <a16:rowId xmlns:a16="http://schemas.microsoft.com/office/drawing/2014/main" val="2555636337"/>
                  </a:ext>
                </a:extLst>
              </a:tr>
              <a:tr h="434910">
                <a:tc>
                  <a:txBody>
                    <a:bodyPr/>
                    <a:lstStyle/>
                    <a:p>
                      <a:r>
                        <a:rPr lang="en-US" sz="1700" b="1" dirty="0">
                          <a:solidFill>
                            <a:srgbClr val="FF0000"/>
                          </a:solidFill>
                          <a:latin typeface="Times New Roman" panose="02020603050405020304" pitchFamily="18" charset="0"/>
                          <a:cs typeface="Times New Roman" panose="02020603050405020304" pitchFamily="18" charset="0"/>
                        </a:rPr>
                        <a:t>Ours</a:t>
                      </a:r>
                    </a:p>
                  </a:txBody>
                  <a:tcPr marL="128027" marR="128027" marT="64014" marB="64014" anchor="ctr"/>
                </a:tc>
                <a:tc>
                  <a:txBody>
                    <a:bodyPr/>
                    <a:lstStyle/>
                    <a:p>
                      <a:r>
                        <a:rPr lang="en-US" altLang="zh-CN" sz="1700" b="1" dirty="0" smtClean="0">
                          <a:latin typeface="Times New Roman" panose="02020603050405020304" pitchFamily="18" charset="0"/>
                          <a:cs typeface="Times New Roman" panose="02020603050405020304" pitchFamily="18" charset="0"/>
                        </a:rPr>
                        <a:t>0.1703</a:t>
                      </a:r>
                      <a:endParaRPr lang="en-US" altLang="zh-CN" sz="1700" b="1"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10.3924</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0.6221</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0.0928</a:t>
                      </a:r>
                    </a:p>
                  </a:txBody>
                  <a:tcPr marL="128027" marR="128027" marT="64014" marB="64014" anchor="ctr"/>
                </a:tc>
                <a:extLst>
                  <a:ext uri="{0D108BD9-81ED-4DB2-BD59-A6C34878D82A}">
                    <a16:rowId xmlns:a16="http://schemas.microsoft.com/office/drawing/2014/main" val="3684330952"/>
                  </a:ext>
                </a:extLst>
              </a:tr>
            </a:tbl>
          </a:graphicData>
        </a:graphic>
      </p:graphicFrame>
      <p:graphicFrame>
        <p:nvGraphicFramePr>
          <p:cNvPr id="17" name="表格 16"/>
          <p:cNvGraphicFramePr>
            <a:graphicFrameLocks noGrp="1"/>
          </p:cNvGraphicFramePr>
          <p:nvPr>
            <p:extLst/>
          </p:nvPr>
        </p:nvGraphicFramePr>
        <p:xfrm>
          <a:off x="5628416" y="1021797"/>
          <a:ext cx="5880691" cy="1559550"/>
        </p:xfrm>
        <a:graphic>
          <a:graphicData uri="http://schemas.openxmlformats.org/drawingml/2006/table">
            <a:tbl>
              <a:tblPr firstRow="1" bandRow="1">
                <a:tableStyleId>{5C22544A-7EE6-4342-B048-85BDC9FD1C3A}</a:tableStyleId>
              </a:tblPr>
              <a:tblGrid>
                <a:gridCol w="2134623">
                  <a:extLst>
                    <a:ext uri="{9D8B030D-6E8A-4147-A177-3AD203B41FA5}">
                      <a16:colId xmlns:a16="http://schemas.microsoft.com/office/drawing/2014/main" val="1742615908"/>
                    </a:ext>
                  </a:extLst>
                </a:gridCol>
                <a:gridCol w="1152361">
                  <a:extLst>
                    <a:ext uri="{9D8B030D-6E8A-4147-A177-3AD203B41FA5}">
                      <a16:colId xmlns:a16="http://schemas.microsoft.com/office/drawing/2014/main" val="2484530905"/>
                    </a:ext>
                  </a:extLst>
                </a:gridCol>
                <a:gridCol w="1123534">
                  <a:extLst>
                    <a:ext uri="{9D8B030D-6E8A-4147-A177-3AD203B41FA5}">
                      <a16:colId xmlns:a16="http://schemas.microsoft.com/office/drawing/2014/main" val="3712244161"/>
                    </a:ext>
                  </a:extLst>
                </a:gridCol>
                <a:gridCol w="1470173">
                  <a:extLst>
                    <a:ext uri="{9D8B030D-6E8A-4147-A177-3AD203B41FA5}">
                      <a16:colId xmlns:a16="http://schemas.microsoft.com/office/drawing/2014/main" val="1271118821"/>
                    </a:ext>
                  </a:extLst>
                </a:gridCol>
              </a:tblGrid>
              <a:tr h="272382">
                <a:tc>
                  <a:txBody>
                    <a:bodyPr/>
                    <a:lstStyle/>
                    <a:p>
                      <a:r>
                        <a:rPr lang="en-US" altLang="zh-CN" sz="1600" dirty="0" smtClean="0">
                          <a:latin typeface="Times New Roman" panose="02020603050405020304" pitchFamily="18" charset="0"/>
                          <a:cs typeface="Times New Roman" panose="02020603050405020304" pitchFamily="18" charset="0"/>
                        </a:rPr>
                        <a:t>Method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FID↓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IS↑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CLIP↑</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4290286515"/>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 2.1</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117.74</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3065400437"/>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w/o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37.99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7.42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16.59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280480400"/>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24.23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7.60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18.62</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796713574"/>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Ours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15.80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6.69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17.20</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1264945205"/>
                  </a:ext>
                </a:extLst>
              </a:tr>
            </a:tbl>
          </a:graphicData>
        </a:graphic>
      </p:graphicFrame>
    </p:spTree>
    <p:extLst>
      <p:ext uri="{BB962C8B-B14F-4D97-AF65-F5344CB8AC3E}">
        <p14:creationId xmlns:p14="http://schemas.microsoft.com/office/powerpoint/2010/main" val="3184696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39943"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639188"/>
            <a:ext cx="12192000" cy="923330"/>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the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-temporal validation set, for temporal prediction. The 4 columns in the center are ground-truth images from the temporal sequence. To the right, we see generated samples for the future-prediction task. The goal is to generate the image marked by the date in </a:t>
            </a:r>
            <a:r>
              <a:rPr lang="en-US" altLang="zh-CN" b="1" dirty="0" smtClean="0">
                <a:solidFill>
                  <a:srgbClr val="FF0000"/>
                </a:solidFill>
                <a:latin typeface="Times New Roman" panose="02020603050405020304" pitchFamily="18" charset="0"/>
                <a:cs typeface="Times New Roman" panose="02020603050405020304" pitchFamily="18" charset="0"/>
              </a:rPr>
              <a:t>red</a:t>
            </a:r>
            <a:r>
              <a:rPr lang="en-US" altLang="zh-CN" b="1" dirty="0" smtClean="0">
                <a:latin typeface="Times New Roman" panose="02020603050405020304" pitchFamily="18" charset="0"/>
                <a:cs typeface="Times New Roman" panose="02020603050405020304" pitchFamily="18" charset="0"/>
              </a:rPr>
              <a:t>, given the 3 other images (to its left) as conditioning signals.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33571"/>
          <a:stretch/>
        </p:blipFill>
        <p:spPr>
          <a:xfrm>
            <a:off x="215900" y="1281251"/>
            <a:ext cx="5575300" cy="4293253"/>
          </a:xfrm>
          <a:prstGeom prst="rect">
            <a:avLst/>
          </a:prstGeom>
          <a:ln>
            <a:noFill/>
          </a:ln>
          <a:effectLst>
            <a:outerShdw blurRad="292100" dist="139700" dir="2700000" algn="tl" rotWithShape="0">
              <a:srgbClr val="333333">
                <a:alpha val="65000"/>
              </a:srgbClr>
            </a:outerShdw>
          </a:effectLst>
        </p:spPr>
      </p:pic>
      <p:graphicFrame>
        <p:nvGraphicFramePr>
          <p:cNvPr id="10" name="表格 9"/>
          <p:cNvGraphicFramePr>
            <a:graphicFrameLocks noGrp="1"/>
          </p:cNvGraphicFramePr>
          <p:nvPr>
            <p:extLst/>
          </p:nvPr>
        </p:nvGraphicFramePr>
        <p:xfrm>
          <a:off x="5905500" y="1324757"/>
          <a:ext cx="6616704" cy="4206240"/>
        </p:xfrm>
        <a:graphic>
          <a:graphicData uri="http://schemas.openxmlformats.org/drawingml/2006/table">
            <a:tbl>
              <a:tblPr>
                <a:tableStyleId>{9D7B26C5-4107-4FEC-AEDC-1716B250A1EF}</a:tableStyleId>
              </a:tblPr>
              <a:tblGrid>
                <a:gridCol w="2324102">
                  <a:extLst>
                    <a:ext uri="{9D8B030D-6E8A-4147-A177-3AD203B41FA5}">
                      <a16:colId xmlns:a16="http://schemas.microsoft.com/office/drawing/2014/main" val="1972196300"/>
                    </a:ext>
                  </a:extLst>
                </a:gridCol>
                <a:gridCol w="1511300">
                  <a:extLst>
                    <a:ext uri="{9D8B030D-6E8A-4147-A177-3AD203B41FA5}">
                      <a16:colId xmlns:a16="http://schemas.microsoft.com/office/drawing/2014/main" val="1657411293"/>
                    </a:ext>
                  </a:extLst>
                </a:gridCol>
                <a:gridCol w="1498600">
                  <a:extLst>
                    <a:ext uri="{9D8B030D-6E8A-4147-A177-3AD203B41FA5}">
                      <a16:colId xmlns:a16="http://schemas.microsoft.com/office/drawing/2014/main" val="410977734"/>
                    </a:ext>
                  </a:extLst>
                </a:gridCol>
                <a:gridCol w="1282702">
                  <a:extLst>
                    <a:ext uri="{9D8B030D-6E8A-4147-A177-3AD203B41FA5}">
                      <a16:colId xmlns:a16="http://schemas.microsoft.com/office/drawing/2014/main" val="1070937839"/>
                    </a:ext>
                  </a:extLst>
                </a:gridCol>
              </a:tblGrid>
              <a:tr h="365760">
                <a:tc rowSpan="2">
                  <a:txBody>
                    <a:bodyPr/>
                    <a:lstStyle/>
                    <a:p>
                      <a:r>
                        <a:rPr lang="en-US" sz="1800" dirty="0">
                          <a:latin typeface="Times New Roman" panose="02020603050405020304" pitchFamily="18" charset="0"/>
                          <a:cs typeface="Times New Roman" panose="02020603050405020304" pitchFamily="18" charset="0"/>
                        </a:rPr>
                        <a:t>Model</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US" sz="1800" dirty="0">
                          <a:latin typeface="Times New Roman" panose="02020603050405020304" pitchFamily="18" charset="0"/>
                          <a:cs typeface="Times New Roman" panose="02020603050405020304" pitchFamily="18" charset="0"/>
                        </a:rPr>
                        <a:t>t′ &gt; t</a:t>
                      </a:r>
                    </a:p>
                  </a:txBody>
                  <a:tcPr anchor="ctr"/>
                </a:tc>
                <a:tc hMerge="1">
                  <a:txBody>
                    <a:bodyPr/>
                    <a:lstStyle/>
                    <a:p>
                      <a:endParaRPr lang="zh-CN" altLang="en-US" sz="1800" dirty="0"/>
                    </a:p>
                  </a:txBody>
                  <a:tcPr anchor="ctr">
                    <a:lnL>
                      <a:noFill/>
                    </a:lnL>
                    <a:lnR>
                      <a:noFill/>
                    </a:lnR>
                    <a:lnT>
                      <a:noFill/>
                    </a:lnT>
                    <a:lnB>
                      <a:noFill/>
                    </a:lnB>
                  </a:tcPr>
                </a:tc>
                <a:tc hMerge="1">
                  <a:txBody>
                    <a:bodyPr/>
                    <a:lstStyle/>
                    <a:p>
                      <a:endParaRPr lang="zh-CN" altLang="en-US" sz="1800" dirty="0"/>
                    </a:p>
                  </a:txBody>
                  <a:tcPr anchor="ctr">
                    <a:lnL>
                      <a:noFill/>
                    </a:lnL>
                    <a:lnR>
                      <a:noFill/>
                    </a:lnR>
                    <a:lnT>
                      <a:noFill/>
                    </a:lnT>
                    <a:lnB>
                      <a:noFill/>
                    </a:lnB>
                  </a:tcPr>
                </a:tc>
                <a:extLst>
                  <a:ext uri="{0D108BD9-81ED-4DB2-BD59-A6C34878D82A}">
                    <a16:rowId xmlns:a16="http://schemas.microsoft.com/office/drawing/2014/main" val="2157375860"/>
                  </a:ext>
                </a:extLst>
              </a:tr>
              <a:tr h="365760">
                <a:tc vMerge="1">
                  <a:txBody>
                    <a:bodyPr/>
                    <a:lstStyle/>
                    <a:p>
                      <a:endParaRPr lang="zh-CN" altLang="en-US" sz="1800" dirty="0"/>
                    </a:p>
                  </a:txBody>
                  <a:tcPr anchor="ctr">
                    <a:lnB w="12700" cap="flat" cmpd="sng" algn="ctr">
                      <a:solidFill>
                        <a:schemeClr val="tx1"/>
                      </a:solidFill>
                      <a:prstDash val="solid"/>
                      <a:round/>
                      <a:headEnd type="none" w="med" len="med"/>
                      <a:tailEnd type="none" w="med" len="med"/>
                    </a:lnB>
                  </a:tcPr>
                </a:tc>
                <a:tc>
                  <a:txBody>
                    <a:bodyPr/>
                    <a:lstStyle/>
                    <a:p>
                      <a:r>
                        <a:rPr lang="en-US" sz="1800">
                          <a:latin typeface="Times New Roman" panose="02020603050405020304" pitchFamily="18" charset="0"/>
                          <a:cs typeface="Times New Roman" panose="02020603050405020304" pitchFamily="18" charset="0"/>
                        </a:rPr>
                        <a:t>SSIM↑</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PSNR↑</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LPIPS↓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641155"/>
                  </a:ext>
                </a:extLst>
              </a:tr>
              <a:tr h="914400">
                <a:tc>
                  <a:txBody>
                    <a:bodyPr/>
                    <a:lstStyle/>
                    <a:p>
                      <a:r>
                        <a:rPr lang="en-US" sz="1800" dirty="0">
                          <a:latin typeface="Times New Roman" panose="02020603050405020304" pitchFamily="18" charset="0"/>
                          <a:cs typeface="Times New Roman" panose="02020603050405020304" pitchFamily="18" charset="0"/>
                        </a:rPr>
                        <a:t>STSR (EAD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0.3657</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13.5191</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0.4898</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5796326"/>
                  </a:ext>
                </a:extLst>
              </a:tr>
              <a:tr h="914400">
                <a:tc>
                  <a:txBody>
                    <a:bodyPr/>
                    <a:lstStyle/>
                    <a:p>
                      <a:r>
                        <a:rPr lang="da-DK" sz="1800" dirty="0" smtClean="0">
                          <a:latin typeface="Times New Roman" panose="02020603050405020304" pitchFamily="18" charset="0"/>
                          <a:cs typeface="Times New Roman" panose="02020603050405020304" pitchFamily="18" charset="0"/>
                        </a:rPr>
                        <a:t>MCVD</a:t>
                      </a:r>
                      <a:endParaRPr lang="da-DK"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0.3110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9.6330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0.6058</a:t>
                      </a:r>
                    </a:p>
                  </a:txBody>
                  <a:tcPr anchor="ctr"/>
                </a:tc>
                <a:extLst>
                  <a:ext uri="{0D108BD9-81ED-4DB2-BD59-A6C34878D82A}">
                    <a16:rowId xmlns:a16="http://schemas.microsoft.com/office/drawing/2014/main" val="1515869349"/>
                  </a:ext>
                </a:extLst>
              </a:tr>
              <a:tr h="365760">
                <a:tc>
                  <a:txBody>
                    <a:bodyPr/>
                    <a:lstStyle/>
                    <a:p>
                      <a:r>
                        <a:rPr lang="en-US" sz="1800" dirty="0">
                          <a:latin typeface="Times New Roman" panose="02020603050405020304" pitchFamily="18" charset="0"/>
                          <a:cs typeface="Times New Roman" panose="02020603050405020304" pitchFamily="18" charset="0"/>
                        </a:rPr>
                        <a:t>SD + 3D CN</a:t>
                      </a:r>
                    </a:p>
                  </a:txBody>
                  <a:tcPr anchor="ctr"/>
                </a:tc>
                <a:tc>
                  <a:txBody>
                    <a:bodyPr/>
                    <a:lstStyle/>
                    <a:p>
                      <a:r>
                        <a:rPr lang="en-US" altLang="zh-CN" sz="1800">
                          <a:latin typeface="Times New Roman" panose="02020603050405020304" pitchFamily="18" charset="0"/>
                          <a:cs typeface="Times New Roman" panose="02020603050405020304" pitchFamily="18" charset="0"/>
                        </a:rPr>
                        <a:t>0.2027</a:t>
                      </a:r>
                    </a:p>
                  </a:txBody>
                  <a:tcPr anchor="ctr"/>
                </a:tc>
                <a:tc>
                  <a:txBody>
                    <a:bodyPr/>
                    <a:lstStyle/>
                    <a:p>
                      <a:r>
                        <a:rPr lang="en-US" altLang="zh-CN" sz="1800" dirty="0">
                          <a:latin typeface="Times New Roman" panose="02020603050405020304" pitchFamily="18" charset="0"/>
                          <a:cs typeface="Times New Roman" panose="02020603050405020304" pitchFamily="18" charset="0"/>
                        </a:rPr>
                        <a:t>11.0536</a:t>
                      </a:r>
                    </a:p>
                  </a:txBody>
                  <a:tcPr anchor="ctr"/>
                </a:tc>
                <a:tc>
                  <a:txBody>
                    <a:bodyPr/>
                    <a:lstStyle/>
                    <a:p>
                      <a:r>
                        <a:rPr lang="en-US" altLang="zh-CN" sz="1800">
                          <a:latin typeface="Times New Roman" panose="02020603050405020304" pitchFamily="18" charset="0"/>
                          <a:cs typeface="Times New Roman" panose="02020603050405020304" pitchFamily="18" charset="0"/>
                        </a:rPr>
                        <a:t>0.5523</a:t>
                      </a:r>
                    </a:p>
                  </a:txBody>
                  <a:tcPr anchor="ctr"/>
                </a:tc>
                <a:extLst>
                  <a:ext uri="{0D108BD9-81ED-4DB2-BD59-A6C34878D82A}">
                    <a16:rowId xmlns:a16="http://schemas.microsoft.com/office/drawing/2014/main" val="4233183885"/>
                  </a:ext>
                </a:extLst>
              </a:tr>
              <a:tr h="640080">
                <a:tc>
                  <a:txBody>
                    <a:bodyPr/>
                    <a:lstStyle/>
                    <a:p>
                      <a:r>
                        <a:rPr lang="en-US" sz="1800" dirty="0">
                          <a:latin typeface="Times New Roman" panose="02020603050405020304" pitchFamily="18" charset="0"/>
                          <a:cs typeface="Times New Roman" panose="02020603050405020304" pitchFamily="18" charset="0"/>
                        </a:rPr>
                        <a:t>DiffusionSat + CN</a:t>
                      </a:r>
                    </a:p>
                  </a:txBody>
                  <a:tcPr anchor="ctr"/>
                </a:tc>
                <a:tc>
                  <a:txBody>
                    <a:bodyPr/>
                    <a:lstStyle/>
                    <a:p>
                      <a:r>
                        <a:rPr lang="en-US" altLang="zh-CN" sz="1800">
                          <a:latin typeface="Times New Roman" panose="02020603050405020304" pitchFamily="18" charset="0"/>
                          <a:cs typeface="Times New Roman" panose="02020603050405020304" pitchFamily="18" charset="0"/>
                        </a:rPr>
                        <a:t>0.3297</a:t>
                      </a:r>
                    </a:p>
                  </a:txBody>
                  <a:tcPr anchor="ctr"/>
                </a:tc>
                <a:tc>
                  <a:txBody>
                    <a:bodyPr/>
                    <a:lstStyle/>
                    <a:p>
                      <a:r>
                        <a:rPr lang="en-US" altLang="zh-CN" sz="1800">
                          <a:latin typeface="Times New Roman" panose="02020603050405020304" pitchFamily="18" charset="0"/>
                          <a:cs typeface="Times New Roman" panose="02020603050405020304" pitchFamily="18" charset="0"/>
                        </a:rPr>
                        <a:t>13.6938</a:t>
                      </a:r>
                    </a:p>
                  </a:txBody>
                  <a:tcPr anchor="ctr"/>
                </a:tc>
                <a:tc>
                  <a:txBody>
                    <a:bodyPr/>
                    <a:lstStyle/>
                    <a:p>
                      <a:r>
                        <a:rPr lang="en-US" altLang="zh-CN" sz="1800">
                          <a:latin typeface="Times New Roman" panose="02020603050405020304" pitchFamily="18" charset="0"/>
                          <a:cs typeface="Times New Roman" panose="02020603050405020304" pitchFamily="18" charset="0"/>
                        </a:rPr>
                        <a:t>0.5062</a:t>
                      </a:r>
                    </a:p>
                  </a:txBody>
                  <a:tcPr anchor="ctr"/>
                </a:tc>
                <a:extLst>
                  <a:ext uri="{0D108BD9-81ED-4DB2-BD59-A6C34878D82A}">
                    <a16:rowId xmlns:a16="http://schemas.microsoft.com/office/drawing/2014/main" val="812038479"/>
                  </a:ext>
                </a:extLst>
              </a:tr>
              <a:tr h="640080">
                <a:tc>
                  <a:txBody>
                    <a:bodyPr/>
                    <a:lstStyle/>
                    <a:p>
                      <a:r>
                        <a:rPr lang="en-US" sz="1800" dirty="0">
                          <a:latin typeface="Times New Roman" panose="02020603050405020304" pitchFamily="18" charset="0"/>
                          <a:cs typeface="Times New Roman" panose="02020603050405020304" pitchFamily="18" charset="0"/>
                        </a:rPr>
                        <a:t>DiffusionSat + 3D CN</a:t>
                      </a:r>
                    </a:p>
                  </a:txBody>
                  <a:tcPr anchor="ctr"/>
                </a:tc>
                <a:tc>
                  <a:txBody>
                    <a:bodyPr/>
                    <a:lstStyle/>
                    <a:p>
                      <a:r>
                        <a:rPr lang="en-US" altLang="zh-CN" sz="1800" b="1" dirty="0">
                          <a:latin typeface="Times New Roman" panose="02020603050405020304" pitchFamily="18" charset="0"/>
                          <a:cs typeface="Times New Roman" panose="02020603050405020304" pitchFamily="18" charset="0"/>
                        </a:rPr>
                        <a:t>0.3983</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13.7886</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0.4304</a:t>
                      </a:r>
                      <a:endParaRPr lang="zh-CN" alt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1878955"/>
                  </a:ext>
                </a:extLst>
              </a:tr>
            </a:tbl>
          </a:graphicData>
        </a:graphic>
      </p:graphicFrame>
    </p:spTree>
    <p:extLst>
      <p:ext uri="{BB962C8B-B14F-4D97-AF65-F5344CB8AC3E}">
        <p14:creationId xmlns:p14="http://schemas.microsoft.com/office/powerpoint/2010/main" val="4133105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922656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 &amp; Temporal Sequence Generation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551773" y="5943867"/>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Inpainting </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0319" r="-140"/>
          <a:stretch/>
        </p:blipFill>
        <p:spPr>
          <a:xfrm>
            <a:off x="551773" y="1254800"/>
            <a:ext cx="3931661" cy="453653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48229"/>
          <a:stretch/>
        </p:blipFill>
        <p:spPr>
          <a:xfrm>
            <a:off x="4708257" y="1254800"/>
            <a:ext cx="6958818" cy="45365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771769" y="5955334"/>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Sequence Generation</a:t>
            </a:r>
          </a:p>
        </p:txBody>
      </p:sp>
    </p:spTree>
    <p:extLst>
      <p:ext uri="{BB962C8B-B14F-4D97-AF65-F5344CB8AC3E}">
        <p14:creationId xmlns:p14="http://schemas.microsoft.com/office/powerpoint/2010/main" val="201499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22" y="2379216"/>
            <a:ext cx="12380158" cy="1873188"/>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8322" y="2754579"/>
            <a:ext cx="12290321" cy="1323439"/>
          </a:xfrm>
          <a:prstGeom prst="rect">
            <a:avLst/>
          </a:prstGeom>
        </p:spPr>
        <p:txBody>
          <a:bodyPr wrap="square">
            <a:spAutoFit/>
          </a:bodyPr>
          <a:lstStyle/>
          <a:p>
            <a:pPr algn="r"/>
            <a:r>
              <a:rPr lang="en-US" altLang="zh-CN" sz="4400" b="1" dirty="0">
                <a:latin typeface="Times New Roman" panose="02020603050405020304" pitchFamily="18" charset="0"/>
                <a:ea typeface="+mj-ea"/>
                <a:cs typeface="+mj-cs"/>
              </a:rPr>
              <a:t>Practice on </a:t>
            </a:r>
            <a:r>
              <a:rPr lang="en-US" altLang="zh-CN" sz="4400" b="1" dirty="0" smtClean="0">
                <a:latin typeface="Times New Roman" panose="02020603050405020304" pitchFamily="18" charset="0"/>
                <a:ea typeface="+mj-ea"/>
                <a:cs typeface="+mj-cs"/>
              </a:rPr>
              <a:t>DiffusionSat Project: </a:t>
            </a:r>
            <a:endParaRPr lang="en-US" altLang="zh-CN" sz="4400" b="1" dirty="0">
              <a:latin typeface="Times New Roman" panose="02020603050405020304" pitchFamily="18" charset="0"/>
              <a:ea typeface="+mj-ea"/>
              <a:cs typeface="+mj-cs"/>
            </a:endParaRPr>
          </a:p>
          <a:p>
            <a:pPr algn="r"/>
            <a:r>
              <a:rPr lang="en-US" altLang="zh-CN" sz="3600" dirty="0">
                <a:latin typeface="Times New Roman" panose="02020603050405020304" pitchFamily="18" charset="0"/>
                <a:ea typeface="+mj-ea"/>
                <a:cs typeface="+mj-cs"/>
              </a:rPr>
              <a:t>- Let’s </a:t>
            </a:r>
            <a:r>
              <a:rPr lang="en-US" altLang="zh-CN" sz="3600" dirty="0" smtClean="0">
                <a:latin typeface="Times New Roman" panose="02020603050405020304" pitchFamily="18" charset="0"/>
                <a:ea typeface="+mj-ea"/>
                <a:cs typeface="+mj-cs"/>
              </a:rPr>
              <a:t>have a comprehensive understanding of DiffusionSat!</a:t>
            </a:r>
            <a:endParaRPr lang="en-US" altLang="zh-CN" sz="3600" dirty="0">
              <a:latin typeface="Times New Roman" panose="02020603050405020304" pitchFamily="18" charset="0"/>
              <a:ea typeface="+mj-ea"/>
              <a:cs typeface="+mj-cs"/>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31402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Illustration of Common Python Project for Deep Learning.</a:t>
            </a:r>
          </a:p>
        </p:txBody>
      </p:sp>
      <p:sp>
        <p:nvSpPr>
          <p:cNvPr id="9" name="矩形 8"/>
          <p:cNvSpPr/>
          <p:nvPr/>
        </p:nvSpPr>
        <p:spPr>
          <a:xfrm>
            <a:off x="364855" y="606392"/>
            <a:ext cx="558678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How a Python Project Structred?</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25096"/>
          <a:stretch/>
        </p:blipFill>
        <p:spPr>
          <a:xfrm>
            <a:off x="1257300" y="1325807"/>
            <a:ext cx="10058400" cy="4396975"/>
          </a:xfrm>
          <a:prstGeom prst="rect">
            <a:avLst/>
          </a:prstGeom>
        </p:spPr>
      </p:pic>
    </p:spTree>
    <p:extLst>
      <p:ext uri="{BB962C8B-B14F-4D97-AF65-F5344CB8AC3E}">
        <p14:creationId xmlns:p14="http://schemas.microsoft.com/office/powerpoint/2010/main" val="85299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73661" y="98896"/>
            <a:ext cx="1251222" cy="347019"/>
          </a:xfrm>
          <a:prstGeom prst="rect">
            <a:avLst/>
          </a:prstGeom>
        </p:spPr>
      </p:pic>
      <p:grpSp>
        <p:nvGrpSpPr>
          <p:cNvPr id="20" name="组合 19">
            <a:extLst>
              <a:ext uri="{FF2B5EF4-FFF2-40B4-BE49-F238E27FC236}">
                <a16:creationId xmlns:a16="http://schemas.microsoft.com/office/drawing/2014/main" id="{C7275653-24EE-4A3E-8C1E-EF8191FD7501}"/>
              </a:ext>
            </a:extLst>
          </p:cNvPr>
          <p:cNvGrpSpPr/>
          <p:nvPr/>
        </p:nvGrpSpPr>
        <p:grpSpPr>
          <a:xfrm>
            <a:off x="5339636" y="76583"/>
            <a:ext cx="6378684" cy="369332"/>
            <a:chOff x="5339636" y="76583"/>
            <a:chExt cx="6378684" cy="369332"/>
          </a:xfrm>
        </p:grpSpPr>
        <p:sp>
          <p:nvSpPr>
            <p:cNvPr id="21" name="矩形 20">
              <a:extLst>
                <a:ext uri="{FF2B5EF4-FFF2-40B4-BE49-F238E27FC236}">
                  <a16:creationId xmlns:a16="http://schemas.microsoft.com/office/drawing/2014/main" id="{DF5A0F04-CCB2-4C54-8E0A-C8332603CE53}"/>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研究背景</a:t>
              </a:r>
            </a:p>
          </p:txBody>
        </p:sp>
        <p:sp>
          <p:nvSpPr>
            <p:cNvPr id="23" name="文本框 22">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28" name="直接连接符 27">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研究背景</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F15F411C-7B6F-4654-93ED-CEE0D649A8CD}"/>
              </a:ext>
            </a:extLst>
          </p:cNvPr>
          <p:cNvSpPr txBox="1"/>
          <p:nvPr/>
        </p:nvSpPr>
        <p:spPr>
          <a:xfrm>
            <a:off x="0" y="1041023"/>
            <a:ext cx="7886699" cy="6186309"/>
          </a:xfrm>
          <a:prstGeom prst="rect">
            <a:avLst/>
          </a:prstGeom>
          <a:noFill/>
        </p:spPr>
        <p:txBody>
          <a:bodyPr wrap="square" rtlCol="0">
            <a:spAutoFit/>
          </a:bodyPr>
          <a:lstStyle/>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灾害遥感图像的重要性</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遥感图像在资源分配、救援路线规划、救援和恢复等人道主义援助与灾害响应任务中具有重要作用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latin typeface="微软雅黑" panose="020B0503020204020204" pitchFamily="34" charset="-122"/>
              <a:ea typeface="微软雅黑" panose="020B0503020204020204" pitchFamily="34" charset="-122"/>
              <a:cs typeface="Arial" panose="020B0604020202020204" pitchFamily="34" charset="0"/>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通过卫星影像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和计算机视觉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算法，可以远程和自动化地进行灾害评估，</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避免进行</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危险的现场</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评估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灾害遥感图像数据现状</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灾害遥感图像获取和制作困难，存在数量稀少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时空</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分布不</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均</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和</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缺少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标签的问题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扩散模型简介</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扩散模型是一种基于概率的生成模型，通过逐步还原噪声图像生成高质量图像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模型在图像生成中的</a:t>
            </a: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优势</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高质量图像生成：扩散模型能够生成高质量的</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稳定性和效率：在模型训练和生成过程中具有较高的稳定性和效率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可迁移性：通用基座</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模型</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经过少量训练能适应各种场景的图像生成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[7-9]</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8177575" y="665188"/>
            <a:ext cx="3289509" cy="6150644"/>
            <a:chOff x="8177575" y="707356"/>
            <a:chExt cx="3289509" cy="6150644"/>
          </a:xfrm>
        </p:grpSpPr>
        <p:pic>
          <p:nvPicPr>
            <p:cNvPr id="1027" name="Picture 3" descr="https://static.independent.co.uk/2022/10/26/16/UN%20emissions%20gap%20report%20co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7575" y="707356"/>
              <a:ext cx="3289509" cy="246713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a:stretch>
              <a:fillRect/>
            </a:stretch>
          </p:blipFill>
          <p:spPr>
            <a:xfrm>
              <a:off x="8177575" y="3513042"/>
              <a:ext cx="3289509" cy="3019666"/>
            </a:xfrm>
            <a:prstGeom prst="rect">
              <a:avLst/>
            </a:prstGeom>
          </p:spPr>
        </p:pic>
        <p:sp>
          <p:nvSpPr>
            <p:cNvPr id="8" name="文本框 7"/>
            <p:cNvSpPr txBox="1"/>
            <p:nvPr/>
          </p:nvSpPr>
          <p:spPr>
            <a:xfrm>
              <a:off x="8177575" y="3174488"/>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世界范围内自然灾害频发</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8177575" y="6519446"/>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扩散模型在图像生成领域蓬勃发展</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874428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animEffect transition="in" filter="fade">
                                      <p:cBhvr>
                                        <p:cTn id="13" dur="500"/>
                                        <p:tgtEl>
                                          <p:spTgt spid="3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xEl>
                                              <p:pRg st="3" end="3"/>
                                            </p:txEl>
                                          </p:spTgt>
                                        </p:tgtEl>
                                        <p:attrNameLst>
                                          <p:attrName>style.visibility</p:attrName>
                                        </p:attrNameLst>
                                      </p:cBhvr>
                                      <p:to>
                                        <p:strVal val="visible"/>
                                      </p:to>
                                    </p:set>
                                    <p:animEffect transition="in" filter="fade">
                                      <p:cBhvr>
                                        <p:cTn id="16" dur="500"/>
                                        <p:tgtEl>
                                          <p:spTgt spid="3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xEl>
                                              <p:pRg st="4" end="4"/>
                                            </p:txEl>
                                          </p:spTgt>
                                        </p:tgtEl>
                                        <p:attrNameLst>
                                          <p:attrName>style.visibility</p:attrName>
                                        </p:attrNameLst>
                                      </p:cBhvr>
                                      <p:to>
                                        <p:strVal val="visible"/>
                                      </p:to>
                                    </p:set>
                                    <p:animEffect transition="in" filter="fade">
                                      <p:cBhvr>
                                        <p:cTn id="19" dur="500"/>
                                        <p:tgtEl>
                                          <p:spTgt spid="3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xEl>
                                              <p:pRg st="5" end="5"/>
                                            </p:txEl>
                                          </p:spTgt>
                                        </p:tgtEl>
                                        <p:attrNameLst>
                                          <p:attrName>style.visibility</p:attrName>
                                        </p:attrNameLst>
                                      </p:cBhvr>
                                      <p:to>
                                        <p:strVal val="visible"/>
                                      </p:to>
                                    </p:set>
                                    <p:animEffect transition="in" filter="fade">
                                      <p:cBhvr>
                                        <p:cTn id="22" dur="500"/>
                                        <p:tgtEl>
                                          <p:spTgt spid="3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xEl>
                                              <p:pRg st="6" end="6"/>
                                            </p:txEl>
                                          </p:spTgt>
                                        </p:tgtEl>
                                        <p:attrNameLst>
                                          <p:attrName>style.visibility</p:attrName>
                                        </p:attrNameLst>
                                      </p:cBhvr>
                                      <p:to>
                                        <p:strVal val="visible"/>
                                      </p:to>
                                    </p:set>
                                    <p:animEffect transition="in" filter="fade">
                                      <p:cBhvr>
                                        <p:cTn id="25" dur="500"/>
                                        <p:tgtEl>
                                          <p:spTgt spid="3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xEl>
                                              <p:pRg st="7" end="7"/>
                                            </p:txEl>
                                          </p:spTgt>
                                        </p:tgtEl>
                                        <p:attrNameLst>
                                          <p:attrName>style.visibility</p:attrName>
                                        </p:attrNameLst>
                                      </p:cBhvr>
                                      <p:to>
                                        <p:strVal val="visible"/>
                                      </p:to>
                                    </p:set>
                                    <p:animEffect transition="in" filter="fade">
                                      <p:cBhvr>
                                        <p:cTn id="28" dur="500"/>
                                        <p:tgtEl>
                                          <p:spTgt spid="3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xEl>
                                              <p:pRg st="8" end="8"/>
                                            </p:txEl>
                                          </p:spTgt>
                                        </p:tgtEl>
                                        <p:attrNameLst>
                                          <p:attrName>style.visibility</p:attrName>
                                        </p:attrNameLst>
                                      </p:cBhvr>
                                      <p:to>
                                        <p:strVal val="visible"/>
                                      </p:to>
                                    </p:set>
                                    <p:animEffect transition="in" filter="fade">
                                      <p:cBhvr>
                                        <p:cTn id="31" dur="500"/>
                                        <p:tgtEl>
                                          <p:spTgt spid="31">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xEl>
                                              <p:pRg st="9" end="9"/>
                                            </p:txEl>
                                          </p:spTgt>
                                        </p:tgtEl>
                                        <p:attrNameLst>
                                          <p:attrName>style.visibility</p:attrName>
                                        </p:attrNameLst>
                                      </p:cBhvr>
                                      <p:to>
                                        <p:strVal val="visible"/>
                                      </p:to>
                                    </p:set>
                                    <p:animEffect transition="in" filter="fade">
                                      <p:cBhvr>
                                        <p:cTn id="34" dur="500"/>
                                        <p:tgtEl>
                                          <p:spTgt spid="31">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xEl>
                                              <p:pRg st="10" end="10"/>
                                            </p:txEl>
                                          </p:spTgt>
                                        </p:tgtEl>
                                        <p:attrNameLst>
                                          <p:attrName>style.visibility</p:attrName>
                                        </p:attrNameLst>
                                      </p:cBhvr>
                                      <p:to>
                                        <p:strVal val="visible"/>
                                      </p:to>
                                    </p:set>
                                    <p:animEffect transition="in" filter="fade">
                                      <p:cBhvr>
                                        <p:cTn id="37" dur="500"/>
                                        <p:tgtEl>
                                          <p:spTgt spid="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Docs and </a:t>
            </a:r>
            <a:r>
              <a:rPr lang="en-US" altLang="zh-CN" b="1" dirty="0" err="1" smtClean="0">
                <a:latin typeface="Times New Roman" panose="02020603050405020304" pitchFamily="18" charset="0"/>
                <a:cs typeface="Times New Roman" panose="02020603050405020304" pitchFamily="18" charset="0"/>
              </a:rPr>
              <a:t>Envs</a:t>
            </a:r>
            <a:r>
              <a:rPr lang="en-US" altLang="zh-CN" b="1" dirty="0" smtClean="0">
                <a:latin typeface="Times New Roman" panose="02020603050405020304" pitchFamily="18" charset="0"/>
                <a:cs typeface="Times New Roman" panose="02020603050405020304" pitchFamily="18" charset="0"/>
              </a:rPr>
              <a:t>.</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pic>
        <p:nvPicPr>
          <p:cNvPr id="2" name="图片 1"/>
          <p:cNvPicPr>
            <a:picLocks noChangeAspect="1"/>
          </p:cNvPicPr>
          <p:nvPr/>
        </p:nvPicPr>
        <p:blipFill rotWithShape="1">
          <a:blip r:embed="rId3"/>
          <a:srcRect r="44568"/>
          <a:stretch/>
        </p:blipFill>
        <p:spPr>
          <a:xfrm>
            <a:off x="702811" y="1254213"/>
            <a:ext cx="2440439" cy="4499848"/>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952500" y="4229100"/>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52500" y="4741966"/>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9436" y="3214457"/>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3309875" y="1552246"/>
            <a:ext cx="5022606" cy="217551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5"/>
          <a:stretch>
            <a:fillRect/>
          </a:stretch>
        </p:blipFill>
        <p:spPr>
          <a:xfrm>
            <a:off x="8529720" y="1380250"/>
            <a:ext cx="2928160" cy="4135574"/>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6"/>
          <a:stretch>
            <a:fillRect/>
          </a:stretch>
        </p:blipFill>
        <p:spPr>
          <a:xfrm>
            <a:off x="3340489" y="3916839"/>
            <a:ext cx="4991992" cy="1476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302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317236" y="1349312"/>
            <a:ext cx="7175318" cy="4575785"/>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of Source Code: Model Architecture Declaration and Component Classes.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2317236" y="3763378"/>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99633" y="3848100"/>
            <a:ext cx="3539541" cy="1918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7637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19200" y="1367359"/>
            <a:ext cx="9353970" cy="4512837"/>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Checkpoints.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1680263" y="2311632"/>
            <a:ext cx="2602177" cy="1648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7668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955054" y="5380653"/>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Standard ControlNet Naming Rules (SCNNRs).</a:t>
            </a:r>
          </a:p>
        </p:txBody>
      </p:sp>
      <p:sp>
        <p:nvSpPr>
          <p:cNvPr id="9" name="矩形 8"/>
          <p:cNvSpPr/>
          <p:nvPr/>
        </p:nvSpPr>
        <p:spPr>
          <a:xfrm>
            <a:off x="364855" y="606392"/>
            <a:ext cx="127951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Others</a:t>
            </a:r>
          </a:p>
        </p:txBody>
      </p:sp>
      <p:pic>
        <p:nvPicPr>
          <p:cNvPr id="4098"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39" y="1824369"/>
            <a:ext cx="5522586" cy="3471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0" y="6488668"/>
            <a:ext cx="7991476" cy="338554"/>
          </a:xfrm>
          <a:prstGeom prst="rect">
            <a:avLst/>
          </a:prstGeom>
        </p:spPr>
        <p:txBody>
          <a:bodyPr wrap="square">
            <a:spAutoFit/>
          </a:bodyPr>
          <a:lstStyle/>
          <a:p>
            <a:r>
              <a:rPr lang="en-US" altLang="zh-CN" sz="1600" dirty="0" smtClean="0">
                <a:solidFill>
                  <a:schemeClr val="bg1">
                    <a:lumMod val="75000"/>
                  </a:schemeClr>
                </a:solidFill>
                <a:latin typeface="Times New Roman" panose="02020603050405020304" pitchFamily="18" charset="0"/>
                <a:cs typeface="Times New Roman" panose="02020603050405020304" pitchFamily="18" charset="0"/>
              </a:rPr>
              <a:t>https://github.com/lllyasviel/ControlNet-v1-1-nightly?tab=readme-ov-file#model-specification</a:t>
            </a:r>
            <a:endParaRPr lang="zh-CN" altLang="en-US" sz="16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6155767" y="963386"/>
            <a:ext cx="6096000" cy="5909310"/>
          </a:xfrm>
          <a:prstGeom prst="rect">
            <a:avLst/>
          </a:prstGeom>
        </p:spPr>
        <p:txBody>
          <a:bodyPr>
            <a:spAutoFit/>
          </a:bodyPr>
          <a:lstStyle/>
          <a:p>
            <a:r>
              <a:rPr lang="en-US" altLang="zh-CN" b="1" dirty="0" smtClean="0">
                <a:latin typeface="Times New Roman" panose="02020603050405020304" pitchFamily="18" charset="0"/>
                <a:cs typeface="Times New Roman" panose="02020603050405020304" pitchFamily="18" charset="0"/>
              </a:rPr>
              <a:t>Single Image Generation Model Checkpoint</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finetune_sd21_sn-satlas-fmow_snr5_md7norm_bs64</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finetune_sd21_256_sn-satlas-fmow_snr5_md7norm_bs64</a:t>
            </a:r>
            <a:endParaRPr lang="en-US" altLang="zh-CN" dirty="0" smtClean="0">
              <a:solidFill>
                <a:srgbClr val="FF0000"/>
              </a:solidFill>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Conditional Version Checkpoint</a:t>
            </a:r>
          </a:p>
          <a:p>
            <a:r>
              <a:rPr lang="en-US" altLang="zh-CN" dirty="0" smtClean="0">
                <a:latin typeface="Times New Roman" panose="02020603050405020304" pitchFamily="18" charset="0"/>
                <a:cs typeface="Times New Roman" panose="02020603050405020304" pitchFamily="18" charset="0"/>
              </a:rPr>
              <a:t>Superresolution(probably)</a:t>
            </a:r>
            <a:endParaRPr lang="zh-CN" alt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controlnet3d-mixattn_sd21_md7norm_texas</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controlnet_sd21_md7norm_fmow_condres256</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finetune</a:t>
            </a:r>
            <a:r>
              <a:rPr lang="en-US" altLang="zh-CN" dirty="0" smtClean="0">
                <a:latin typeface="Times New Roman" panose="02020603050405020304" pitchFamily="18" charset="0"/>
                <a:cs typeface="Times New Roman" panose="02020603050405020304" pitchFamily="18" charset="0"/>
              </a:rPr>
              <a:t>: further train </a:t>
            </a:r>
            <a:r>
              <a:rPr lang="en-US" altLang="zh-CN" dirty="0" err="1" smtClean="0">
                <a:latin typeface="Times New Roman" panose="02020603050405020304" pitchFamily="18" charset="0"/>
                <a:cs typeface="Times New Roman" panose="02020603050405020304" pitchFamily="18" charset="0"/>
              </a:rPr>
              <a:t>sd</a:t>
            </a:r>
            <a:r>
              <a:rPr lang="en-US" altLang="zh-CN" dirty="0" smtClean="0">
                <a:latin typeface="Times New Roman" panose="02020603050405020304" pitchFamily="18" charset="0"/>
                <a:cs typeface="Times New Roman" panose="02020603050405020304" pitchFamily="18" charset="0"/>
              </a:rPr>
              <a:t> with satellite data</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ontrolnet</a:t>
            </a:r>
            <a:r>
              <a:rPr lang="en-US" altLang="zh-CN" dirty="0" smtClean="0">
                <a:latin typeface="Times New Roman" panose="02020603050405020304" pitchFamily="18" charset="0"/>
                <a:cs typeface="Times New Roman" panose="02020603050405020304" pitchFamily="18" charset="0"/>
              </a:rPr>
              <a:t>: conditioning training with 2d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controlnet3d: conditioning training with 3d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d21: Stable Diffusion v2.1(same architecture with v1)</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sn</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SpaceNet</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s</a:t>
            </a:r>
            <a:r>
              <a:rPr lang="en-US" altLang="zh-CN" dirty="0" err="1" smtClean="0">
                <a:latin typeface="Times New Roman" panose="02020603050405020304" pitchFamily="18" charset="0"/>
                <a:cs typeface="Times New Roman" panose="02020603050405020304" pitchFamily="18" charset="0"/>
              </a:rPr>
              <a:t>atlas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Satlas</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t</a:t>
            </a:r>
            <a:r>
              <a:rPr lang="en-US" altLang="zh-CN" dirty="0" err="1" smtClean="0">
                <a:latin typeface="Times New Roman" panose="02020603050405020304" pitchFamily="18" charset="0"/>
                <a:cs typeface="Times New Roman" panose="02020603050405020304" pitchFamily="18" charset="0"/>
              </a:rPr>
              <a:t>exas</a:t>
            </a:r>
            <a:r>
              <a:rPr lang="en-US" altLang="zh-CN" dirty="0" smtClean="0">
                <a:latin typeface="Times New Roman" panose="02020603050405020304" pitchFamily="18" charset="0"/>
                <a:cs typeface="Times New Roman" panose="02020603050405020304" pitchFamily="18" charset="0"/>
              </a:rPr>
              <a:t>: Texas Housing Dataset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nr5: Signal-to-Noise Ratio (SNR) = 5</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d7norm: md7 normalization</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t>
            </a:r>
            <a:r>
              <a:rPr lang="en-US" altLang="zh-CN" dirty="0" smtClean="0">
                <a:latin typeface="Times New Roman" panose="02020603050405020304" pitchFamily="18" charset="0"/>
                <a:cs typeface="Times New Roman" panose="02020603050405020304" pitchFamily="18" charset="0"/>
              </a:rPr>
              <a:t>s64: batch size = 64</a:t>
            </a: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condres256:conditional </a:t>
            </a:r>
            <a:r>
              <a:rPr lang="en-US" altLang="zh-CN" dirty="0">
                <a:latin typeface="Times New Roman" panose="02020603050405020304" pitchFamily="18" charset="0"/>
                <a:cs typeface="Times New Roman" panose="02020603050405020304" pitchFamily="18" charset="0"/>
              </a:rPr>
              <a:t>resolution </a:t>
            </a:r>
            <a:r>
              <a:rPr lang="en-US" altLang="zh-CN" dirty="0" smtClean="0">
                <a:latin typeface="Times New Roman" panose="02020603050405020304" pitchFamily="18" charset="0"/>
                <a:cs typeface="Times New Roman" panose="02020603050405020304" pitchFamily="18" charset="0"/>
              </a:rPr>
              <a:t>256x256 pixels</a:t>
            </a:r>
          </a:p>
          <a:p>
            <a:pPr marL="285750" indent="-285750">
              <a:buFont typeface="Wingdings" panose="05000000000000000000" pitchFamily="2" charset="2"/>
              <a:buChar char="Ø"/>
            </a:pP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989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4" name="矩形 3"/>
          <p:cNvSpPr/>
          <p:nvPr/>
        </p:nvSpPr>
        <p:spPr>
          <a:xfrm>
            <a:off x="364855" y="1124055"/>
            <a:ext cx="11273770" cy="5078313"/>
          </a:xfrm>
          <a:prstGeom prst="rect">
            <a:avLst/>
          </a:prstGeom>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 S. Khanna et al., ‘DiffusionSat: A Generative Foundation Model for Satellite Imagery’, in International Conference on Learning Representations, Dec. 2023. Accessed: Jul. 07, 2024. [Online]. Available: </a:t>
            </a:r>
            <a:r>
              <a:rPr lang="en-US" altLang="zh-CN" b="1" dirty="0" smtClean="0">
                <a:latin typeface="Times New Roman" panose="02020603050405020304" pitchFamily="18" charset="0"/>
                <a:cs typeface="Times New Roman" panose="02020603050405020304" pitchFamily="18" charset="0"/>
                <a:hlinkClick r:id="rId3"/>
              </a:rPr>
              <a:t>https://openreview.net/forum?id=I5webNFDgQ</a:t>
            </a:r>
            <a:endParaRPr lang="en-US" altLang="zh-CN" b="1"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 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D. Lorenz, P.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and B.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Accessed: Jun. 29, 2024. [Online]. Available: </a:t>
            </a:r>
            <a:r>
              <a:rPr lang="en-US" altLang="zh-CN" dirty="0">
                <a:latin typeface="Times New Roman" panose="02020603050405020304" pitchFamily="18" charset="0"/>
                <a:cs typeface="Times New Roman" panose="02020603050405020304" pitchFamily="18" charset="0"/>
                <a:hlinkClick r:id="rId4"/>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[3] L</a:t>
            </a:r>
            <a:r>
              <a:rPr lang="en-US" altLang="zh-CN" dirty="0">
                <a:latin typeface="Times New Roman" panose="02020603050405020304" pitchFamily="18" charset="0"/>
                <a:cs typeface="Times New Roman" panose="02020603050405020304" pitchFamily="18" charset="0"/>
              </a:rPr>
              <a:t>. Zhang, A. Rao, and M.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5"/>
              </a:rPr>
              <a:t>10.1109/ICCV51070.2023.00355</a:t>
            </a:r>
            <a:r>
              <a:rPr lang="en-US" altLang="zh-CN" dirty="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[4] 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et al., “SDXL: Improving Latent Diffusion Models for High-Resolution Image Synthesis,” presented at the </a:t>
            </a:r>
            <a:r>
              <a:rPr lang="en-US" altLang="zh-CN" dirty="0" err="1">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Twelfth International Conference on Learning Representations, Oct. 2023. Accessed: Jul. 07, 2024. [Online]. Available: </a:t>
            </a:r>
            <a:r>
              <a:rPr lang="en-US" altLang="zh-CN" dirty="0">
                <a:latin typeface="Times New Roman" panose="02020603050405020304" pitchFamily="18" charset="0"/>
                <a:cs typeface="Times New Roman" panose="02020603050405020304" pitchFamily="18" charset="0"/>
                <a:hlinkClick r:id="rId6"/>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 P</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et al., “Scaling Rectified Flow Transformers for High-Resolution Image Synthesis,” presented at the Forty-first International Conference on Machine Learning, Jun. 2024. Accessed: Jul. 07, 2024. [Online]. Available: </a:t>
            </a:r>
            <a:r>
              <a:rPr lang="en-US" altLang="zh-CN" dirty="0">
                <a:latin typeface="Times New Roman" panose="02020603050405020304" pitchFamily="18" charset="0"/>
                <a:cs typeface="Times New Roman" panose="02020603050405020304" pitchFamily="18" charset="0"/>
                <a:hlinkClick r:id="rId7"/>
              </a:rPr>
              <a:t>https://openreview.net/forum?id=FPnUhsQJ5B</a:t>
            </a:r>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993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Evolution of 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Latent Diffusion Model (LDM)</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XL</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3</a:t>
            </a:r>
          </a:p>
          <a:p>
            <a:pPr marL="342900" lvl="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endPar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Model Card</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File Structures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Installation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Deployment</a:t>
            </a:r>
          </a:p>
          <a:p>
            <a:pPr marL="457200" indent="-4572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Further Explore Diffusers</a:t>
            </a: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243176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96339" y="2973322"/>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18130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973322"/>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altLang="zh-CN" sz="7200" b="1" dirty="0">
                <a:solidFill>
                  <a:srgbClr val="333333"/>
                </a:solidFill>
                <a:latin typeface="Times New Roman" panose="02020603050405020304" pitchFamily="18" charset="0"/>
                <a:ea typeface="Open Sans"/>
                <a:cs typeface="Times New Roman" panose="02020603050405020304" pitchFamily="18" charset="0"/>
              </a:rPr>
              <a:t>Evolution of Stable Diffusion</a:t>
            </a:r>
          </a:p>
          <a:p>
            <a:pPr algn="ctr"/>
            <a:endParaRPr lang="zh-CN" altLang="en-US" sz="72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76360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160183" y="1282027"/>
            <a:ext cx="9777106" cy="474888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364855" y="6121767"/>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LDM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45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8878" y="6357276"/>
            <a:ext cx="8448582" cy="553998"/>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rPr>
              <a:t>.</a:t>
            </a:r>
          </a:p>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Zhang, L., Rao,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M. (2023). Adding Conditional Control to Text-to-Image Diffusion Models. 2023 IEEE/CVF International Conference on Computer Vision (ICCV), 3813–3824. https://doi.org/10.1109/ICCV51070.2023.00355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009554" y="1395291"/>
            <a:ext cx="5259782" cy="4369829"/>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89648" y="5765120"/>
            <a:ext cx="7944644" cy="646331"/>
          </a:xfrm>
          <a:prstGeom prst="rect">
            <a:avLst/>
          </a:prstGeom>
        </p:spPr>
        <p:txBody>
          <a:bodyPr wrap="square">
            <a:spAutoFit/>
          </a:bodyPr>
          <a:lstStyle/>
          <a:p>
            <a:pPr algn="ctr"/>
            <a:r>
              <a:rPr lang="zh-CN" altLang="en-US" dirty="0" smtClean="0">
                <a:latin typeface="Times New Roman" panose="02020603050405020304" pitchFamily="18" charset="0"/>
                <a:cs typeface="Times New Roman" panose="02020603050405020304" pitchFamily="18" charset="0"/>
              </a:rPr>
              <a:t>Top</a:t>
            </a:r>
            <a:r>
              <a:rPr lang="zh-CN" altLang="en-US" dirty="0">
                <a:latin typeface="Times New Roman" panose="02020603050405020304" pitchFamily="18" charset="0"/>
                <a:cs typeface="Times New Roman" panose="02020603050405020304" pitchFamily="18" charset="0"/>
              </a:rPr>
              <a:t>: Samples from our LDM for layout-to-image </a:t>
            </a:r>
            <a:r>
              <a:rPr lang="zh-CN" altLang="en-US" dirty="0" smtClean="0">
                <a:latin typeface="Times New Roman" panose="02020603050405020304" pitchFamily="18" charset="0"/>
                <a:cs typeface="Times New Roman" panose="02020603050405020304" pitchFamily="18" charset="0"/>
              </a:rPr>
              <a:t>synthesi</a:t>
            </a:r>
            <a:r>
              <a:rPr lang="en-US" altLang="zh-CN" dirty="0" smtClean="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Bottom</a:t>
            </a:r>
            <a:r>
              <a:rPr lang="zh-CN" altLang="en-US" dirty="0">
                <a:latin typeface="Times New Roman" panose="02020603050405020304" pitchFamily="18" charset="0"/>
                <a:cs typeface="Times New Roman" panose="02020603050405020304" pitchFamily="18" charset="0"/>
              </a:rPr>
              <a:t>: Samples from our text-to-image LDM model for userdefined text </a:t>
            </a:r>
            <a:r>
              <a:rPr lang="zh-CN" altLang="en-US" dirty="0" smtClean="0">
                <a:latin typeface="Times New Roman" panose="02020603050405020304" pitchFamily="18" charset="0"/>
                <a:cs typeface="Times New Roman" panose="02020603050405020304" pitchFamily="18" charset="0"/>
              </a:rPr>
              <a:t>prompts</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8034292" y="1407165"/>
            <a:ext cx="3235117" cy="43677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5773020" y="5803728"/>
            <a:ext cx="7944644" cy="646331"/>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Stable Diffusion (LDM) </a:t>
            </a:r>
          </a:p>
          <a:p>
            <a:pPr algn="ctr"/>
            <a:r>
              <a:rPr lang="en-US" altLang="zh-CN" dirty="0" smtClean="0">
                <a:latin typeface="Times New Roman" panose="02020603050405020304" pitchFamily="18" charset="0"/>
                <a:cs typeface="Times New Roman" panose="02020603050405020304" pitchFamily="18" charset="0"/>
              </a:rPr>
              <a:t>with ControlNet(Zhang et al., 2023)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72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箭头 10"/>
          <p:cNvSpPr/>
          <p:nvPr/>
        </p:nvSpPr>
        <p:spPr>
          <a:xfrm>
            <a:off x="5745931" y="1729461"/>
            <a:ext cx="499519" cy="14429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研究内容</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34FD3103-C8BD-4331-92B2-66858C93EE5D}"/>
              </a:ext>
            </a:extLst>
          </p:cNvPr>
          <p:cNvGrpSpPr/>
          <p:nvPr/>
        </p:nvGrpSpPr>
        <p:grpSpPr>
          <a:xfrm>
            <a:off x="595464" y="4698865"/>
            <a:ext cx="11363324" cy="2045809"/>
            <a:chOff x="759109" y="4843081"/>
            <a:chExt cx="10739535" cy="2045809"/>
          </a:xfrm>
        </p:grpSpPr>
        <p:sp>
          <p:nvSpPr>
            <p:cNvPr id="15" name="矩形: 圆角 14">
              <a:extLst>
                <a:ext uri="{FF2B5EF4-FFF2-40B4-BE49-F238E27FC236}">
                  <a16:creationId xmlns:a16="http://schemas.microsoft.com/office/drawing/2014/main" id="{F560D98F-3D0D-4279-91AF-7513E139C7AC}"/>
                </a:ext>
              </a:extLst>
            </p:cNvPr>
            <p:cNvSpPr/>
            <p:nvPr/>
          </p:nvSpPr>
          <p:spPr>
            <a:xfrm>
              <a:off x="759109" y="4843081"/>
              <a:ext cx="10739535" cy="204580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645AFDF-D9A4-49D4-9519-2CFE0EF1F98E}"/>
                </a:ext>
              </a:extLst>
            </p:cNvPr>
            <p:cNvSpPr/>
            <p:nvPr/>
          </p:nvSpPr>
          <p:spPr>
            <a:xfrm>
              <a:off x="1015993" y="4939332"/>
              <a:ext cx="10398212" cy="1938992"/>
            </a:xfrm>
            <a:prstGeom prst="rect">
              <a:avLst/>
            </a:prstGeom>
          </p:spPr>
          <p:txBody>
            <a:bodyPr wrap="square">
              <a:spAutoFit/>
            </a:bodyPr>
            <a:lstStyle/>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本</a:t>
              </a:r>
              <a:r>
                <a:rPr lang="zh-CN" altLang="en-US" sz="1600" dirty="0">
                  <a:solidFill>
                    <a:schemeClr val="accent1">
                      <a:lumMod val="50000"/>
                    </a:schemeClr>
                  </a:solidFill>
                  <a:latin typeface="仿宋" panose="02010609060101010101" pitchFamily="49" charset="-122"/>
                  <a:ea typeface="仿宋" panose="02010609060101010101" pitchFamily="49" charset="-122"/>
                </a:rPr>
                <a:t>研究拟基于扩散</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模型架构构建</a:t>
              </a: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模型，一个专职于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灾害遥感图像的生成基础模型</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模型具备文生图和图生图能力，既可以基于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文本描述</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信息和</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元数据</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信息合成灾害遥感图像，也支持对已有的灾前</a:t>
              </a:r>
              <a:r>
                <a:rPr lang="zh-CN" altLang="en-US" sz="1600" dirty="0">
                  <a:solidFill>
                    <a:schemeClr val="accent1">
                      <a:lumMod val="50000"/>
                    </a:schemeClr>
                  </a:solidFill>
                  <a:latin typeface="仿宋" panose="02010609060101010101" pitchFamily="49" charset="-122"/>
                  <a:ea typeface="仿宋" panose="02010609060101010101" pitchFamily="49" charset="-122"/>
                </a:rPr>
                <a:t>（</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灾后）影像进行灾害场景的</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受灾模拟（图像恢复）</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我们通过视觉质量指标和像素质量指标评估图像生成的质量。此外，我们将合成数据用于处理各类遥感场景特化模型进行继续训练，发现特化模型在其对应的下游任务</a:t>
              </a:r>
              <a:r>
                <a:rPr lang="zh-CN" altLang="en-US" sz="1600" dirty="0">
                  <a:solidFill>
                    <a:schemeClr val="accent1">
                      <a:lumMod val="50000"/>
                    </a:schemeClr>
                  </a:solidFill>
                  <a:latin typeface="仿宋" panose="02010609060101010101" pitchFamily="49" charset="-122"/>
                  <a:ea typeface="仿宋" panose="02010609060101010101" pitchFamily="49" charset="-122"/>
                </a:rPr>
                <a:t>上</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模型性能得到显著提升，进一步证实</a:t>
              </a:r>
              <a:r>
                <a:rPr lang="en-US" altLang="zh-CN" sz="1600" dirty="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a:t>
              </a: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模型的可靠性。</a:t>
              </a:r>
              <a:endParaRPr lang="zh-CN" altLang="en-US" dirty="0"/>
            </a:p>
          </p:txBody>
        </p:sp>
      </p:grpSp>
      <p:sp>
        <p:nvSpPr>
          <p:cNvPr id="2" name="文本框 1">
            <a:extLst>
              <a:ext uri="{FF2B5EF4-FFF2-40B4-BE49-F238E27FC236}">
                <a16:creationId xmlns:a16="http://schemas.microsoft.com/office/drawing/2014/main" id="{C3866968-6ACE-43B5-9D22-7F7C993B45A1}"/>
              </a:ext>
            </a:extLst>
          </p:cNvPr>
          <p:cNvSpPr txBox="1"/>
          <p:nvPr/>
        </p:nvSpPr>
        <p:spPr>
          <a:xfrm>
            <a:off x="1" y="4273845"/>
            <a:ext cx="12126896" cy="615553"/>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cs typeface="Arial" panose="020B0604020202020204" pitchFamily="34" charset="0"/>
              </a:rPr>
              <a:t>DisasterGen</a:t>
            </a:r>
            <a:r>
              <a:rPr lang="zh-CN" altLang="en-US" b="1" dirty="0" smtClean="0">
                <a:latin typeface="微软雅黑" panose="020B0503020204020204" pitchFamily="34" charset="-122"/>
                <a:ea typeface="微软雅黑" panose="020B0503020204020204" pitchFamily="34" charset="-122"/>
              </a:rPr>
              <a:t>是一个生成式模型，可以支持多种形式的输入，生成高质量的可靠的灾害卫星影像。</a:t>
            </a:r>
            <a:endParaRPr lang="en-US" altLang="zh-CN" b="1" dirty="0" smtClean="0">
              <a:latin typeface="微软雅黑" panose="020B0503020204020204" pitchFamily="34" charset="-122"/>
              <a:ea typeface="微软雅黑" panose="020B0503020204020204" pitchFamily="34" charset="-122"/>
            </a:endParaRPr>
          </a:p>
          <a:p>
            <a:pPr algn="ctr"/>
            <a:r>
              <a:rPr lang="en-US" altLang="zh-CN" sz="1600" dirty="0" smtClean="0">
                <a:latin typeface="微软雅黑" panose="020B0503020204020204" pitchFamily="34" charset="-122"/>
                <a:ea typeface="微软雅黑" panose="020B0503020204020204" pitchFamily="34" charset="-122"/>
              </a:rPr>
              <a:t>(Satellite Image Credits: </a:t>
            </a:r>
            <a:r>
              <a:rPr lang="en-US" altLang="zh-CN" sz="1600" dirty="0" err="1" smtClean="0">
                <a:latin typeface="微软雅黑" panose="020B0503020204020204" pitchFamily="34" charset="-122"/>
                <a:ea typeface="微软雅黑" panose="020B0503020204020204" pitchFamily="34" charset="-122"/>
              </a:rPr>
              <a:t>SpaceNet</a:t>
            </a:r>
            <a:r>
              <a:rPr lang="en-US" altLang="zh-CN" sz="1600" dirty="0" smtClean="0">
                <a:latin typeface="微软雅黑" panose="020B0503020204020204" pitchFamily="34" charset="-122"/>
                <a:ea typeface="微软雅黑" panose="020B0503020204020204" pitchFamily="34" charset="-122"/>
              </a:rPr>
              <a:t> 8 [10])</a:t>
            </a:r>
            <a:endParaRPr lang="zh-CN" altLang="en-US" sz="1600"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C7275653-24EE-4A3E-8C1E-EF8191FD7501}"/>
              </a:ext>
            </a:extLst>
          </p:cNvPr>
          <p:cNvGrpSpPr/>
          <p:nvPr/>
        </p:nvGrpSpPr>
        <p:grpSpPr>
          <a:xfrm>
            <a:off x="5416649" y="31316"/>
            <a:ext cx="6301671" cy="369332"/>
            <a:chOff x="5416649" y="76583"/>
            <a:chExt cx="6301671" cy="369332"/>
          </a:xfrm>
        </p:grpSpPr>
        <p:sp>
          <p:nvSpPr>
            <p:cNvPr id="33" name="矩形 32">
              <a:extLst>
                <a:ext uri="{FF2B5EF4-FFF2-40B4-BE49-F238E27FC236}">
                  <a16:creationId xmlns:a16="http://schemas.microsoft.com/office/drawing/2014/main" id="{DF5A0F04-CCB2-4C54-8E0A-C8332603CE53}"/>
                </a:ext>
              </a:extLst>
            </p:cNvPr>
            <p:cNvSpPr/>
            <p:nvPr/>
          </p:nvSpPr>
          <p:spPr>
            <a:xfrm>
              <a:off x="6973124"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rPr>
                <a:t>研究背景</a:t>
              </a:r>
            </a:p>
          </p:txBody>
        </p:sp>
        <p:sp>
          <p:nvSpPr>
            <p:cNvPr id="35" name="文本框 34">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38" name="组合 37">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40" name="直接连接符 39">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 name="组合 8"/>
          <p:cNvGrpSpPr/>
          <p:nvPr/>
        </p:nvGrpSpPr>
        <p:grpSpPr>
          <a:xfrm>
            <a:off x="233213" y="944018"/>
            <a:ext cx="11725575" cy="3198113"/>
            <a:chOff x="341753" y="940876"/>
            <a:chExt cx="11725575" cy="3198113"/>
          </a:xfrm>
        </p:grpSpPr>
        <p:grpSp>
          <p:nvGrpSpPr>
            <p:cNvPr id="151" name="组合 150"/>
            <p:cNvGrpSpPr/>
            <p:nvPr/>
          </p:nvGrpSpPr>
          <p:grpSpPr>
            <a:xfrm>
              <a:off x="2572179" y="940876"/>
              <a:ext cx="7047642" cy="3047200"/>
              <a:chOff x="2572179" y="940876"/>
              <a:chExt cx="7047642" cy="3047200"/>
            </a:xfrm>
          </p:grpSpPr>
          <p:sp>
            <p:nvSpPr>
              <p:cNvPr id="147" name="文本框 146"/>
              <p:cNvSpPr txBox="1"/>
              <p:nvPr/>
            </p:nvSpPr>
            <p:spPr>
              <a:xfrm>
                <a:off x="2572179" y="940876"/>
                <a:ext cx="7047642" cy="738664"/>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文本描述</a:t>
                </a:r>
                <a:r>
                  <a:rPr lang="zh-CN" altLang="en-US" sz="1400" dirty="0">
                    <a:latin typeface="微软雅黑" panose="020B0503020204020204" pitchFamily="34" charset="-122"/>
                    <a:ea typeface="微软雅黑" panose="020B0503020204020204" pitchFamily="34" charset="-122"/>
                  </a:rPr>
                  <a:t>：卫星影像显示，</a:t>
                </a:r>
                <a:r>
                  <a:rPr lang="zh-CN" altLang="en-US" sz="1400" dirty="0">
                    <a:solidFill>
                      <a:srgbClr val="FF0000"/>
                    </a:solidFill>
                    <a:latin typeface="微软雅黑" panose="020B0503020204020204" pitchFamily="34" charset="-122"/>
                    <a:ea typeface="微软雅黑" panose="020B0503020204020204" pitchFamily="34" charset="-122"/>
                  </a:rPr>
                  <a:t>洪水</a:t>
                </a:r>
                <a:r>
                  <a:rPr lang="zh-CN" altLang="en-US" sz="1400" dirty="0">
                    <a:latin typeface="微软雅黑" panose="020B0503020204020204" pitchFamily="34" charset="-122"/>
                    <a:ea typeface="微软雅黑" panose="020B0503020204020204" pitchFamily="34" charset="-122"/>
                  </a:rPr>
                  <a:t>泛滥，河流水位暴涨，淹没了</a:t>
                </a:r>
                <a:r>
                  <a:rPr lang="zh-CN" altLang="en-US" sz="1400" dirty="0">
                    <a:solidFill>
                      <a:srgbClr val="FF0000"/>
                    </a:solidFill>
                    <a:latin typeface="微软雅黑" panose="020B0503020204020204" pitchFamily="34" charset="-122"/>
                    <a:ea typeface="微软雅黑" panose="020B0503020204020204" pitchFamily="34" charset="-122"/>
                  </a:rPr>
                  <a:t>房屋、道路和农田</a:t>
                </a:r>
                <a:r>
                  <a:rPr lang="zh-CN" altLang="en-US" sz="1400" dirty="0">
                    <a:latin typeface="微软雅黑" panose="020B0503020204020204" pitchFamily="34" charset="-122"/>
                    <a:ea typeface="微软雅黑" panose="020B0503020204020204" pitchFamily="34" charset="-122"/>
                  </a:rPr>
                  <a:t>。整个地区被洪水覆盖，只能看到</a:t>
                </a:r>
                <a:r>
                  <a:rPr lang="zh-CN" altLang="en-US" sz="1400" dirty="0">
                    <a:solidFill>
                      <a:srgbClr val="FF0000"/>
                    </a:solidFill>
                    <a:latin typeface="微软雅黑" panose="020B0503020204020204" pitchFamily="34" charset="-122"/>
                    <a:ea typeface="微软雅黑" panose="020B0503020204020204" pitchFamily="34" charset="-122"/>
                  </a:rPr>
                  <a:t>屋顶和树冠</a:t>
                </a:r>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救援人员</a:t>
                </a:r>
                <a:r>
                  <a:rPr lang="zh-CN" altLang="en-US" sz="1400" dirty="0">
                    <a:latin typeface="微软雅黑" panose="020B0503020204020204" pitchFamily="34" charset="-122"/>
                    <a:ea typeface="微软雅黑" panose="020B0503020204020204" pitchFamily="34" charset="-122"/>
                  </a:rPr>
                  <a:t>正在紧急展开救援和物资运送</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元数据</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位置</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30°N</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120°E</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时间</a:t>
                </a:r>
                <a:r>
                  <a:rPr lang="en-US" altLang="zh-CN" sz="1400" dirty="0" smtClean="0">
                    <a:latin typeface="微软雅黑" panose="020B0503020204020204" pitchFamily="34" charset="-122"/>
                    <a:ea typeface="微软雅黑" panose="020B0503020204020204" pitchFamily="34" charset="-122"/>
                  </a:rPr>
                  <a:t>】2020/7/10</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分辨率</a:t>
                </a:r>
                <a:r>
                  <a:rPr lang="en-US" altLang="zh-CN" sz="1400" dirty="0" smtClean="0">
                    <a:latin typeface="微软雅黑" panose="020B0503020204020204" pitchFamily="34" charset="-122"/>
                    <a:ea typeface="微软雅黑" panose="020B0503020204020204" pitchFamily="34" charset="-122"/>
                  </a:rPr>
                  <a:t>】0.35m </a:t>
                </a:r>
                <a:endParaRPr lang="zh-CN" altLang="en-US" sz="1400" dirty="0">
                  <a:latin typeface="微软雅黑" panose="020B0503020204020204" pitchFamily="34" charset="-122"/>
                  <a:ea typeface="微软雅黑" panose="020B0503020204020204" pitchFamily="34" charset="-122"/>
                </a:endParaRPr>
              </a:p>
            </p:txBody>
          </p:sp>
          <p:grpSp>
            <p:nvGrpSpPr>
              <p:cNvPr id="150" name="组合 149"/>
              <p:cNvGrpSpPr/>
              <p:nvPr/>
            </p:nvGrpSpPr>
            <p:grpSpPr>
              <a:xfrm>
                <a:off x="3219450" y="1973763"/>
                <a:ext cx="5753100" cy="2014313"/>
                <a:chOff x="3219450" y="1973763"/>
                <a:chExt cx="5753100" cy="2014313"/>
              </a:xfrm>
            </p:grpSpPr>
            <p:sp>
              <p:nvSpPr>
                <p:cNvPr id="146" name="圆角矩形 145"/>
                <p:cNvSpPr/>
                <p:nvPr/>
              </p:nvSpPr>
              <p:spPr>
                <a:xfrm>
                  <a:off x="4894670" y="2267152"/>
                  <a:ext cx="2438365" cy="548146"/>
                </a:xfrm>
                <a:prstGeom prst="roundRect">
                  <a:avLst/>
                </a:prstGeom>
                <a:solidFill>
                  <a:schemeClr val="accent5">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cs typeface="Arial" panose="020B0604020202020204" pitchFamily="34" charset="0"/>
                    </a:rPr>
                    <a:t>DisasterGen</a:t>
                  </a:r>
                  <a:endParaRPr lang="zh-CN" altLang="en-US" sz="2400" b="1" dirty="0">
                    <a:solidFill>
                      <a:schemeClr val="tx1"/>
                    </a:solidFill>
                    <a:latin typeface="Arial" panose="020B0604020202020204" pitchFamily="34" charset="0"/>
                    <a:cs typeface="Arial" panose="020B0604020202020204" pitchFamily="34" charset="0"/>
                  </a:endParaRPr>
                </a:p>
              </p:txBody>
            </p:sp>
            <p:sp>
              <p:nvSpPr>
                <p:cNvPr id="148" name="右弧形箭头 147"/>
                <p:cNvSpPr/>
                <p:nvPr/>
              </p:nvSpPr>
              <p:spPr>
                <a:xfrm>
                  <a:off x="3219450"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右弧形箭头 148"/>
                <p:cNvSpPr/>
                <p:nvPr/>
              </p:nvSpPr>
              <p:spPr>
                <a:xfrm flipH="1">
                  <a:off x="7705725"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6198" y="1680651"/>
              <a:ext cx="1031962" cy="1031962"/>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6816" y="3047487"/>
              <a:ext cx="1030726" cy="1031962"/>
            </a:xfrm>
            <a:prstGeom prst="rect">
              <a:avLst/>
            </a:prstGeom>
          </p:spPr>
        </p:pic>
        <p:pic>
          <p:nvPicPr>
            <p:cNvPr id="31" name="图片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5179" y="1740191"/>
              <a:ext cx="1030726" cy="1031962"/>
            </a:xfrm>
            <a:prstGeom prst="rect">
              <a:avLst/>
            </a:prstGeom>
          </p:spPr>
        </p:pic>
        <p:pic>
          <p:nvPicPr>
            <p:cNvPr id="43" name="图片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4561" y="3107027"/>
              <a:ext cx="1031962" cy="1031962"/>
            </a:xfrm>
            <a:prstGeom prst="rect">
              <a:avLst/>
            </a:prstGeom>
          </p:spPr>
        </p:pic>
        <p:sp>
          <p:nvSpPr>
            <p:cNvPr id="8" name="文本框 7"/>
            <p:cNvSpPr txBox="1"/>
            <p:nvPr/>
          </p:nvSpPr>
          <p:spPr>
            <a:xfrm>
              <a:off x="341753" y="270621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二、受灾模拟</a:t>
              </a:r>
              <a:endParaRPr lang="zh-CN" altLang="en-US" b="1"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0484791" y="2686913"/>
              <a:ext cx="1582537" cy="369332"/>
            </a:xfrm>
            <a:prstGeom prst="rect">
              <a:avLst/>
            </a:prstGeom>
            <a:solidFill>
              <a:schemeClr val="accent6">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三</a:t>
              </a:r>
              <a:r>
                <a:rPr lang="zh-CN" altLang="en-US" b="1" dirty="0" smtClean="0">
                  <a:latin typeface="微软雅黑" panose="020B0503020204020204" pitchFamily="34" charset="-122"/>
                  <a:ea typeface="微软雅黑" panose="020B0503020204020204" pitchFamily="34" charset="-122"/>
                </a:rPr>
                <a:t>、图像恢复</a:t>
              </a:r>
              <a:endParaRPr lang="zh-CN" altLang="en-US" b="1" dirty="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475741" y="2416932"/>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1815751" y="3783015"/>
            <a:ext cx="1294542"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015984" y="3869817"/>
            <a:ext cx="1341979"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9682628" y="2487310"/>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5190864" y="169907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一、图像生成</a:t>
            </a:r>
            <a:endParaRPr lang="zh-CN" altLang="en-US"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5567" y="3232223"/>
            <a:ext cx="1033129" cy="1031892"/>
          </a:xfrm>
          <a:prstGeom prst="rect">
            <a:avLst/>
          </a:prstGeom>
        </p:spPr>
      </p:pic>
    </p:spTree>
    <p:extLst>
      <p:ext uri="{BB962C8B-B14F-4D97-AF65-F5344CB8AC3E}">
        <p14:creationId xmlns:p14="http://schemas.microsoft.com/office/powerpoint/2010/main" val="3303758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45649"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v1-v1.4</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591276"/>
            <a:ext cx="10878533" cy="4801314"/>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For </a:t>
            </a:r>
            <a:r>
              <a:rPr lang="en-US" altLang="zh-CN" dirty="0">
                <a:latin typeface="Times New Roman" panose="02020603050405020304" pitchFamily="18" charset="0"/>
                <a:cs typeface="Times New Roman" panose="02020603050405020304" pitchFamily="18" charset="0"/>
              </a:rPr>
              <a:t>the first version 4 model checkpoints are released. Higher versions have been trained for longer and are thus usually better in terms of image generation quality then lower versions. More specifically</a:t>
            </a:r>
            <a:r>
              <a:rPr lang="en-US"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stable-diffusion-v1-1: </a:t>
            </a:r>
            <a:r>
              <a:rPr lang="en-US" altLang="zh-CN" dirty="0">
                <a:latin typeface="Times New Roman" panose="02020603050405020304" pitchFamily="18" charset="0"/>
                <a:cs typeface="Times New Roman" panose="02020603050405020304" pitchFamily="18" charset="0"/>
              </a:rPr>
              <a:t>The checkpoint is randomly initialized and has been trained on 237,000 steps at resolution 256x256 on laion2B-en. 194,000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-high-resolution (170M examples from LAION-5B with resolution &gt;= 1024x1024).</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stable-diffusion-v1-2: </a:t>
            </a:r>
            <a:r>
              <a:rPr lang="en-US" altLang="zh-CN" dirty="0">
                <a:latin typeface="Times New Roman" panose="02020603050405020304" pitchFamily="18" charset="0"/>
                <a:cs typeface="Times New Roman" panose="02020603050405020304" pitchFamily="18" charset="0"/>
              </a:rPr>
              <a:t>The checkpoint resumed training from stable-diffusion-v1-1. 515,000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 subset of laion2B-en, filtered to images with an original size &gt;= 512x512, estimated aesthetics score &gt; 5.0, and an estimated watermark probability &lt; 0.5. The watermark estimate is from the LAION-5B metadata, the aesthetics score is estimated using an improved aesthetics estimator).</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stable-diffusion-v1-3:</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stable-diffusion-v1-4:</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stable-diffusion-v1-4 Resumed from stable-diffusion-v1-2.225,000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 dropping of the text-conditioning to improve classifier-free guidance sampling.</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err="1" smtClean="0">
                <a:solidFill>
                  <a:srgbClr val="248CC8"/>
                </a:solidFill>
                <a:latin typeface="Times New Roman" panose="02020603050405020304" pitchFamily="18" charset="0"/>
                <a:cs typeface="Times New Roman" panose="02020603050405020304" pitchFamily="18" charset="0"/>
                <a:hlinkClick r:id="rId4"/>
              </a:rPr>
              <a:t>CompVis</a:t>
            </a:r>
            <a:r>
              <a:rPr lang="en-US" altLang="zh-CN" dirty="0" smtClean="0">
                <a:solidFill>
                  <a:srgbClr val="666666"/>
                </a:solidFill>
                <a:latin typeface="Times New Roman" panose="02020603050405020304" pitchFamily="18" charset="0"/>
                <a:cs typeface="Times New Roman" panose="02020603050405020304" pitchFamily="18" charset="0"/>
              </a:rPr>
              <a:t> </a:t>
            </a:r>
            <a:r>
              <a:rPr lang="en-US" altLang="zh-CN" dirty="0">
                <a:solidFill>
                  <a:srgbClr val="666666"/>
                </a:solidFill>
                <a:latin typeface="Times New Roman" panose="02020603050405020304" pitchFamily="18" charset="0"/>
                <a:cs typeface="Times New Roman" panose="02020603050405020304" pitchFamily="18" charset="0"/>
              </a:rPr>
              <a:t>at the </a:t>
            </a:r>
            <a:r>
              <a:rPr lang="en-US" altLang="zh-CN" dirty="0">
                <a:solidFill>
                  <a:srgbClr val="248CC8"/>
                </a:solidFill>
                <a:latin typeface="Times New Roman" panose="02020603050405020304" pitchFamily="18" charset="0"/>
                <a:cs typeface="Times New Roman" panose="02020603050405020304" pitchFamily="18" charset="0"/>
                <a:hlinkClick r:id="rId5"/>
              </a:rPr>
              <a:t>Ludwig Maximilian University of Munich</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805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6990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v1.5</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621849"/>
            <a:ext cx="10878533"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Stable-Diffusion-v1-5</a:t>
            </a:r>
            <a:r>
              <a:rPr lang="en-US" altLang="zh-CN" dirty="0">
                <a:latin typeface="Times New Roman" panose="02020603050405020304" pitchFamily="18" charset="0"/>
                <a:cs typeface="Times New Roman" panose="02020603050405020304" pitchFamily="18" charset="0"/>
              </a:rPr>
              <a:t> checkpoint was initialized with the weights of the </a:t>
            </a:r>
            <a:r>
              <a:rPr lang="en-US" altLang="zh-CN" u="sng" dirty="0">
                <a:latin typeface="Times New Roman" panose="02020603050405020304" pitchFamily="18" charset="0"/>
                <a:cs typeface="Times New Roman" panose="02020603050405020304" pitchFamily="18" charset="0"/>
                <a:hlinkClick r:id="rId4"/>
              </a:rPr>
              <a:t>Stable-Diffusion-v1-2</a:t>
            </a:r>
            <a:r>
              <a:rPr lang="en-US" altLang="zh-CN" dirty="0">
                <a:latin typeface="Times New Roman" panose="02020603050405020304" pitchFamily="18" charset="0"/>
                <a:cs typeface="Times New Roman" panose="02020603050405020304" pitchFamily="18" charset="0"/>
              </a:rPr>
              <a:t> checkpoint and subsequently fine-tuned on 595k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dropping of the text-conditioning to improve </a:t>
            </a:r>
            <a:r>
              <a:rPr lang="en-US" altLang="zh-CN" u="sng" dirty="0">
                <a:latin typeface="Times New Roman" panose="02020603050405020304" pitchFamily="18" charset="0"/>
                <a:cs typeface="Times New Roman" panose="02020603050405020304" pitchFamily="18" charset="0"/>
                <a:hlinkClick r:id="rId5"/>
              </a:rPr>
              <a:t>classifier-free guidance sampling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smtClean="0">
                <a:solidFill>
                  <a:srgbClr val="248CC8"/>
                </a:solidFill>
                <a:latin typeface="Times New Roman" panose="02020603050405020304" pitchFamily="18" charset="0"/>
                <a:cs typeface="Times New Roman" panose="02020603050405020304" pitchFamily="18" charset="0"/>
                <a:hlinkClick r:id="rId6"/>
              </a:rPr>
              <a:t>Runway</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 name="矩形 1"/>
          <p:cNvSpPr/>
          <p:nvPr/>
        </p:nvSpPr>
        <p:spPr>
          <a:xfrm>
            <a:off x="2816101" y="2967335"/>
            <a:ext cx="6559809" cy="1754326"/>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More Training Data</a:t>
            </a:r>
          </a:p>
          <a:p>
            <a:pPr algn="ctr"/>
            <a:r>
              <a:rPr lang="en-US" altLang="zh-CN"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Better Text Encoder </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955347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243126" y="458433"/>
            <a:ext cx="3699026"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3"/>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3"/>
              </a:rPr>
              <a:t>Diffusion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sp>
        <p:nvSpPr>
          <p:cNvPr id="12" name="矩形 11"/>
          <p:cNvSpPr/>
          <p:nvPr/>
        </p:nvSpPr>
        <p:spPr>
          <a:xfrm>
            <a:off x="298817" y="995680"/>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zh-CN" altLang="en-US" dirty="0" smtClean="0">
                <a:latin typeface="Times New Roman" panose="02020603050405020304" pitchFamily="18" charset="0"/>
                <a:cs typeface="Times New Roman" panose="02020603050405020304" pitchFamily="18" charset="0"/>
                <a:hlinkClick r:id="rId4"/>
              </a:rPr>
              <a:t>Stability AI</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3" name="Rectangle 1"/>
          <p:cNvSpPr>
            <a:spLocks noChangeArrowheads="1"/>
          </p:cNvSpPr>
          <p:nvPr/>
        </p:nvSpPr>
        <p:spPr bwMode="auto">
          <a:xfrm>
            <a:off x="369937" y="1365012"/>
            <a:ext cx="10968623" cy="517064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March 24, 2023</a:t>
            </a:r>
            <a:r>
              <a:rPr lang="en-US" altLang="zh-CN" sz="10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finetune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5"/>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based on SD2.1-768. This model allows for image variations and mixing operations as described in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6"/>
              </a:rPr>
              <a:t>Hierarchical Text-Conditional Image Generation with CLIP Latents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thanks to its modularity, can be combined with other models such as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7"/>
              </a:rPr>
              <a:t>KARLO</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Comes in two variants: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8"/>
              </a:rPr>
              <a:t>Stable unCLIP-L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9"/>
              </a:rPr>
              <a:t>Stable unCLIP-H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are conditioned on CLIP ViT-L and ViT-H image embeddings, respectively. Instructions are available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0"/>
              </a:rPr>
              <a:t>here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public demo of SD-unCLIP is already available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1"/>
              </a:rPr>
              <a:t>clipdrop.co/stable-diffusion-reimagine</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December 7,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2"/>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and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3"/>
              </a:rPr>
              <a:t>HuggingFace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512x512 resolution, both based on the same number of parameters and architecture as 2.0 and fine-tuned on 2.0, on a less restrictive NSFW filtering of the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4"/>
              </a:rPr>
              <a:t>LAION-5B</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dataset. Per default, the attention operation of the model is evaluated at full precision when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xformers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not installed. To enable fp16 (which can cause numerical instabilities with the vanilla attention module on the v2.1 model) , run your script with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ATTN_PRECISION=fp16 python &lt;thescript.py&gt;</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November 24,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2.0</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Same number of parameters in the U-Net as 1.5, but uses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5"/>
              </a:rPr>
              <a:t>OpenCLIP-ViT/H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as the text encoder and is trained from scratch.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a so-called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6"/>
              </a:rPr>
              <a:t>v-prediction</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The above model is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was trained as a standard noise-prediction model on 512x512 images and is also made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Added 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7"/>
              </a:rPr>
              <a:t>x4 upscaling latent text-guided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8"/>
              </a:rPr>
              <a:t>depth-guided stable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The model is conditioned on monocular depth estimates inferred via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9"/>
              </a:rPr>
              <a:t>MiDaS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can be used for structure-preserving img2img and shape-conditional synthesis.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20"/>
              </a:rPr>
              <a:t>text-guided inpainting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SD</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2.0-base</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p:txBody>
      </p:sp>
    </p:spTree>
    <p:extLst>
      <p:ext uri="{BB962C8B-B14F-4D97-AF65-F5344CB8AC3E}">
        <p14:creationId xmlns:p14="http://schemas.microsoft.com/office/powerpoint/2010/main" val="6190128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2750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457890"/>
            <a:ext cx="7515225"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English, Z., Lacey, K.,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Müller, J.,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Penna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J.,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October 13). SDXL: Improving Latent Diffusion Models for High-Resolution Image Synthesis. The Twelfth International Conference on Learning Representations. </a:t>
            </a:r>
          </a:p>
        </p:txBody>
      </p:sp>
      <p:pic>
        <p:nvPicPr>
          <p:cNvPr id="4" name="图片 3"/>
          <p:cNvPicPr>
            <a:picLocks noChangeAspect="1"/>
          </p:cNvPicPr>
          <p:nvPr/>
        </p:nvPicPr>
        <p:blipFill>
          <a:blip r:embed="rId4"/>
          <a:stretch>
            <a:fillRect/>
          </a:stretch>
        </p:blipFill>
        <p:spPr>
          <a:xfrm>
            <a:off x="547892" y="1317904"/>
            <a:ext cx="10840565" cy="3570287"/>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612217" y="4980562"/>
            <a:ext cx="10896890" cy="1477328"/>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Left: Comparing user preferences between SDXL and Stable Diffusion 1.5 &amp; 2.1. While SDXL already clearly outperforms Stable Diffusion 1.5 &amp; 2.1, adding the additional refinement stage boosts performance. Right: Visualization of the two-stage pipeline: We generate initial latents of size 128 × 128 using SDXL. Afterwards, we utilize a specialized high-resolution refinement model and apply SDEdit </a:t>
            </a:r>
            <a:r>
              <a:rPr lang="zh-CN" altLang="en-US" dirty="0" smtClean="0">
                <a:latin typeface="Times New Roman" panose="02020603050405020304" pitchFamily="18" charset="0"/>
                <a:cs typeface="Times New Roman" panose="02020603050405020304" pitchFamily="18" charset="0"/>
              </a:rPr>
              <a:t>on </a:t>
            </a:r>
            <a:r>
              <a:rPr lang="zh-CN" altLang="en-US" dirty="0">
                <a:latin typeface="Times New Roman" panose="02020603050405020304" pitchFamily="18" charset="0"/>
                <a:cs typeface="Times New Roman" panose="02020603050405020304" pitchFamily="18" charset="0"/>
              </a:rPr>
              <a:t>the latents generated in the first step, using the same prompt. SDXL and the refinement model use the same </a:t>
            </a:r>
            <a:r>
              <a:rPr lang="zh-CN" altLang="en-US" dirty="0" smtClean="0">
                <a:latin typeface="Times New Roman" panose="02020603050405020304" pitchFamily="18" charset="0"/>
                <a:cs typeface="Times New Roman" panose="02020603050405020304" pitchFamily="18" charset="0"/>
              </a:rPr>
              <a:t>autoencoder </a:t>
            </a:r>
            <a:r>
              <a:rPr lang="en-US" altLang="zh-CN" dirty="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Podell</a:t>
            </a:r>
            <a:r>
              <a:rPr lang="en-US" altLang="zh-CN" dirty="0" smtClean="0">
                <a:latin typeface="Times New Roman" panose="02020603050405020304" pitchFamily="18" charset="0"/>
                <a:cs typeface="Times New Roman" panose="02020603050405020304" pitchFamily="18" charset="0"/>
              </a:rPr>
              <a:t> et al., 2023)</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949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74232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 T</a:t>
            </a:r>
            <a:r>
              <a:rPr lang="en-US" altLang="zh-CN" sz="3200" dirty="0" err="1" smtClean="0">
                <a:solidFill>
                  <a:srgbClr val="333333"/>
                </a:solidFill>
                <a:latin typeface="Times New Roman" panose="02020603050405020304" pitchFamily="18" charset="0"/>
                <a:ea typeface="Open Sans"/>
                <a:cs typeface="Times New Roman" panose="02020603050405020304" pitchFamily="18" charset="0"/>
                <a:hlinkClick r:id="rId2"/>
              </a:rPr>
              <a:t>urbo</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611779"/>
            <a:ext cx="6654800" cy="246221"/>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Sauer,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Adversarial Diffusion Distillation (arXiv:2311.17042). </a:t>
            </a:r>
          </a:p>
        </p:txBody>
      </p:sp>
      <p:pic>
        <p:nvPicPr>
          <p:cNvPr id="4" name="图片 3"/>
          <p:cNvPicPr>
            <a:picLocks noChangeAspect="1"/>
          </p:cNvPicPr>
          <p:nvPr/>
        </p:nvPicPr>
        <p:blipFill>
          <a:blip r:embed="rId4"/>
          <a:stretch>
            <a:fillRect/>
          </a:stretch>
        </p:blipFill>
        <p:spPr>
          <a:xfrm>
            <a:off x="471488" y="1191167"/>
            <a:ext cx="6320780" cy="522151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矩形 7"/>
              <p:cNvSpPr/>
              <p:nvPr/>
            </p:nvSpPr>
            <p:spPr>
              <a:xfrm>
                <a:off x="7023099" y="2146638"/>
                <a:ext cx="4771757" cy="288707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Adversarial Diffusion Distillation (ADD). The ADD-student is trained as a </a:t>
                </a:r>
                <a:r>
                  <a:rPr lang="en-US" altLang="zh-CN" dirty="0" err="1">
                    <a:latin typeface="Times New Roman" panose="02020603050405020304" pitchFamily="18" charset="0"/>
                    <a:cs typeface="Times New Roman" panose="02020603050405020304" pitchFamily="18" charset="0"/>
                  </a:rPr>
                  <a:t>denoiser</a:t>
                </a:r>
                <a:r>
                  <a:rPr lang="en-US" altLang="zh-CN" dirty="0">
                    <a:latin typeface="Times New Roman" panose="02020603050405020304" pitchFamily="18" charset="0"/>
                    <a:cs typeface="Times New Roman" panose="02020603050405020304" pitchFamily="18" charset="0"/>
                  </a:rPr>
                  <a:t> that receives diffused input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oMath>
                </a14:m>
                <a:r>
                  <a:rPr lang="en-US" altLang="zh-CN" dirty="0">
                    <a:latin typeface="Times New Roman" panose="02020603050405020304" pitchFamily="18" charset="0"/>
                    <a:cs typeface="Times New Roman" panose="02020603050405020304" pitchFamily="18" charset="0"/>
                  </a:rPr>
                  <a:t>​ and outputs sample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𝜃</m:t>
                        </m:r>
                      </m:sub>
                    </m:sSub>
                    <m:d>
                      <m:dPr>
                        <m:ctrlPr>
                          <a:rPr lang="en-US" altLang="zh-CN" i="1" dirty="0">
                            <a:latin typeface="Cambria Math" panose="02040503050406030204" pitchFamily="18" charset="0"/>
                          </a:rPr>
                        </m:ctrlPr>
                      </m:dPr>
                      <m:e>
                        <m:sSub>
                          <m:sSubPr>
                            <m:ctrlPr>
                              <a:rPr lang="en-US" altLang="zh-CN" i="1" dirty="0" err="1">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r>
                          <a:rPr lang="en-US" altLang="zh-CN" b="0" i="1" dirty="0">
                            <a:latin typeface="Cambria Math" panose="02040503050406030204" pitchFamily="18" charset="0"/>
                          </a:rPr>
                          <m:t>, </m:t>
                        </m:r>
                        <m:r>
                          <a:rPr lang="en-US" altLang="zh-CN" b="0" i="1" dirty="0">
                            <a:latin typeface="Cambria Math" panose="02040503050406030204" pitchFamily="18" charset="0"/>
                          </a:rPr>
                          <m:t>𝑠</m:t>
                        </m:r>
                      </m:e>
                    </m:d>
                  </m:oMath>
                </a14:m>
                <a:r>
                  <a:rPr lang="en-US" altLang="zh-CN" dirty="0" smtClean="0">
                    <a:latin typeface="Times New Roman" panose="02020603050405020304" pitchFamily="18" charset="0"/>
                    <a:cs typeface="Times New Roman" panose="02020603050405020304" pitchFamily="18" charset="0"/>
                  </a:rPr>
                  <a:t> , </a:t>
                </a:r>
                <a:r>
                  <a:rPr lang="en-US" altLang="zh-CN" dirty="0">
                    <a:latin typeface="Times New Roman" panose="02020603050405020304" pitchFamily="18" charset="0"/>
                    <a:cs typeface="Times New Roman" panose="02020603050405020304" pitchFamily="18" charset="0"/>
                  </a:rPr>
                  <a:t>optimizing two objectives</a:t>
                </a:r>
                <a:r>
                  <a:rPr lang="en-US" altLang="zh-CN" dirty="0" smtClean="0">
                    <a:latin typeface="Times New Roman" panose="02020603050405020304" pitchFamily="18" charset="0"/>
                    <a:cs typeface="Times New Roman" panose="02020603050405020304" pitchFamily="18" charset="0"/>
                  </a:rPr>
                  <a:t>: a</a:t>
                </a:r>
                <a:r>
                  <a:rPr lang="en-US" altLang="zh-CN" dirty="0">
                    <a:latin typeface="Times New Roman" panose="02020603050405020304" pitchFamily="18" charset="0"/>
                    <a:cs typeface="Times New Roman" panose="02020603050405020304" pitchFamily="18" charset="0"/>
                  </a:rPr>
                  <a:t>) Adversarial loss: The model aims to fool a discriminator trained to distinguish the generated samples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a:latin typeface="Cambria Math" panose="02040503050406030204" pitchFamily="18" charset="0"/>
                          </a:rPr>
                          <m:t>𝜃</m:t>
                        </m:r>
                      </m:sub>
                    </m:sSub>
                  </m:oMath>
                </a14:m>
                <a:r>
                  <a:rPr lang="en-US" altLang="zh-CN" dirty="0">
                    <a:latin typeface="Times New Roman" panose="02020603050405020304" pitchFamily="18" charset="0"/>
                    <a:cs typeface="Times New Roman" panose="02020603050405020304" pitchFamily="18" charset="0"/>
                  </a:rPr>
                  <a:t>from real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en-US" altLang="zh-CN" dirty="0" smtClean="0">
                    <a:latin typeface="Times New Roman" panose="02020603050405020304" pitchFamily="18" charset="0"/>
                    <a:cs typeface="Times New Roman" panose="02020603050405020304" pitchFamily="18" charset="0"/>
                  </a:rPr>
                  <a:t>. b</a:t>
                </a:r>
                <a:r>
                  <a:rPr lang="en-US" altLang="zh-CN" dirty="0">
                    <a:latin typeface="Times New Roman" panose="02020603050405020304" pitchFamily="18" charset="0"/>
                    <a:cs typeface="Times New Roman" panose="02020603050405020304" pitchFamily="18" charset="0"/>
                  </a:rPr>
                  <a:t>) Distillation loss: The model is trained to match the </a:t>
                </a:r>
                <a:r>
                  <a:rPr lang="en-US" altLang="zh-CN" dirty="0" err="1">
                    <a:latin typeface="Times New Roman" panose="02020603050405020304" pitchFamily="18" charset="0"/>
                    <a:cs typeface="Times New Roman" panose="02020603050405020304" pitchFamily="18" charset="0"/>
                  </a:rPr>
                  <a:t>denoised</a:t>
                </a:r>
                <a:r>
                  <a:rPr lang="en-US" altLang="zh-CN" dirty="0">
                    <a:latin typeface="Times New Roman" panose="02020603050405020304" pitchFamily="18" charset="0"/>
                    <a:cs typeface="Times New Roman" panose="02020603050405020304" pitchFamily="18" charset="0"/>
                  </a:rPr>
                  <a:t> targets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dirty="0" smtClean="0">
                            <a:latin typeface="Cambria Math" panose="02040503050406030204" pitchFamily="18" charset="0"/>
                          </a:rPr>
                          <m:t>𝜓</m:t>
                        </m:r>
                      </m:sub>
                    </m:sSub>
                  </m:oMath>
                </a14:m>
                <a:r>
                  <a:rPr lang="en-US" altLang="zh-CN" dirty="0" smtClean="0">
                    <a:latin typeface="Times New Roman" panose="02020603050405020304" pitchFamily="18" charset="0"/>
                    <a:cs typeface="Times New Roman" panose="02020603050405020304" pitchFamily="18" charset="0"/>
                  </a:rPr>
                  <a:t> of </a:t>
                </a:r>
                <a:r>
                  <a:rPr lang="en-US" altLang="zh-CN" dirty="0">
                    <a:latin typeface="Times New Roman" panose="02020603050405020304" pitchFamily="18" charset="0"/>
                    <a:cs typeface="Times New Roman" panose="02020603050405020304" pitchFamily="18" charset="0"/>
                  </a:rPr>
                  <a:t>a frozen DM </a:t>
                </a:r>
                <a:r>
                  <a:rPr lang="en-US" altLang="zh-CN" dirty="0" smtClean="0">
                    <a:latin typeface="Times New Roman" panose="02020603050405020304" pitchFamily="18" charset="0"/>
                    <a:cs typeface="Times New Roman" panose="02020603050405020304" pitchFamily="18" charset="0"/>
                  </a:rPr>
                  <a:t>teacher (Sauer et al., 2023).</a:t>
                </a:r>
                <a:endParaRPr lang="en-US" altLang="zh-CN"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7023099" y="2146638"/>
                <a:ext cx="4771757" cy="2887072"/>
              </a:xfrm>
              <a:prstGeom prst="rect">
                <a:avLst/>
              </a:prstGeom>
              <a:blipFill>
                <a:blip r:embed="rId5"/>
                <a:stretch>
                  <a:fillRect l="-1022" t="-1055" r="-2043" b="-2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37985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186065"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3</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4"/>
          <a:stretch>
            <a:fillRect/>
          </a:stretch>
        </p:blipFill>
        <p:spPr>
          <a:xfrm>
            <a:off x="2916372" y="1228643"/>
            <a:ext cx="6323155" cy="4348438"/>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0" y="6457890"/>
            <a:ext cx="8546916"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Kulal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Entezari</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Müller, J., Saini, H., Levi, Y., Lorenz, D., Sauer,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Boesel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F.,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English, Z.,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(2024, June 6). Scaling Rectified Flow Transformers for High-Resolution Image Synthesis. Forty-first International Conference on Machine Learning. </a:t>
            </a:r>
          </a:p>
        </p:txBody>
      </p:sp>
      <p:sp>
        <p:nvSpPr>
          <p:cNvPr id="8" name="矩形 7"/>
          <p:cNvSpPr/>
          <p:nvPr/>
        </p:nvSpPr>
        <p:spPr>
          <a:xfrm>
            <a:off x="1059542" y="5746332"/>
            <a:ext cx="10421258" cy="646331"/>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Our model architecture. Concatenation is indicated by ⊙ and element-wise multiplication by ∗.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The </a:t>
            </a:r>
            <a:r>
              <a:rPr lang="zh-CN" altLang="en-US" dirty="0">
                <a:latin typeface="Times New Roman" panose="02020603050405020304" pitchFamily="18" charset="0"/>
                <a:cs typeface="Times New Roman" panose="02020603050405020304" pitchFamily="18" charset="0"/>
              </a:rPr>
              <a:t>RMS-Norm for Q and K can be added to stabilize training runs. Best viewed zoomed </a:t>
            </a:r>
            <a:r>
              <a:rPr lang="zh-CN" altLang="en-US" dirty="0" smtClean="0">
                <a:latin typeface="Times New Roman" panose="02020603050405020304" pitchFamily="18" charset="0"/>
                <a:cs typeface="Times New Roman" panose="02020603050405020304" pitchFamily="18" charset="0"/>
              </a:rPr>
              <a:t>in </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Esser</a:t>
            </a:r>
            <a:r>
              <a:rPr lang="en-US" altLang="zh-CN" dirty="0" smtClean="0">
                <a:latin typeface="Times New Roman" panose="02020603050405020304" pitchFamily="18" charset="0"/>
                <a:cs typeface="Times New Roman" panose="02020603050405020304" pitchFamily="18" charset="0"/>
              </a:rPr>
              <a:t> et al. 2024)</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2567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77997"/>
            <a:ext cx="12192000" cy="21892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81883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24575" y="2031924"/>
            <a:ext cx="5924550" cy="33961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4855" y="606392"/>
            <a:ext cx="3913251"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Model Card –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SD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8" name="矩形 7"/>
          <p:cNvSpPr/>
          <p:nvPr/>
        </p:nvSpPr>
        <p:spPr>
          <a:xfrm>
            <a:off x="285212" y="5802549"/>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hlinkClick r:id="rId2"/>
              </a:rPr>
              <a:t>Model Card </a:t>
            </a:r>
            <a:r>
              <a:rPr lang="en-US" altLang="zh-CN" dirty="0" smtClean="0">
                <a:latin typeface="Times New Roman" panose="02020603050405020304" pitchFamily="18" charset="0"/>
                <a:cs typeface="Times New Roman" panose="02020603050405020304" pitchFamily="18" charset="0"/>
              </a:rPr>
              <a:t>(part of full version) of Stable Diffusion v2-1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185736" y="2259705"/>
            <a:ext cx="6016357" cy="2954655"/>
          </a:xfrm>
          <a:prstGeom prst="rect">
            <a:avLst/>
          </a:prstGeom>
        </p:spPr>
        <p:txBody>
          <a:bodyPr wrap="square">
            <a:spAutoFit/>
          </a:bodyPr>
          <a:lstStyle/>
          <a:p>
            <a:r>
              <a:rPr lang="en-US" altLang="zh-CN" sz="2400" b="1" dirty="0">
                <a:solidFill>
                  <a:srgbClr val="374151"/>
                </a:solidFill>
                <a:latin typeface="Times New Roman" panose="02020603050405020304" pitchFamily="18" charset="0"/>
                <a:cs typeface="Times New Roman" panose="02020603050405020304" pitchFamily="18" charset="0"/>
              </a:rPr>
              <a:t>Model Details</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Developed by:</a:t>
            </a:r>
            <a:r>
              <a:rPr lang="en-US" altLang="zh-CN" dirty="0">
                <a:solidFill>
                  <a:srgbClr val="4B5563"/>
                </a:solidFill>
                <a:latin typeface="Times New Roman" panose="02020603050405020304" pitchFamily="18" charset="0"/>
                <a:cs typeface="Times New Roman" panose="02020603050405020304" pitchFamily="18" charset="0"/>
              </a:rPr>
              <a:t> Robin </a:t>
            </a:r>
            <a:r>
              <a:rPr lang="en-US" altLang="zh-CN" dirty="0" err="1">
                <a:solidFill>
                  <a:srgbClr val="4B5563"/>
                </a:solidFill>
                <a:latin typeface="Times New Roman" panose="02020603050405020304" pitchFamily="18" charset="0"/>
                <a:cs typeface="Times New Roman" panose="02020603050405020304" pitchFamily="18" charset="0"/>
              </a:rPr>
              <a:t>Rombach</a:t>
            </a:r>
            <a:r>
              <a:rPr lang="en-US" altLang="zh-CN" dirty="0">
                <a:solidFill>
                  <a:srgbClr val="4B5563"/>
                </a:solidFill>
                <a:latin typeface="Times New Roman" panose="02020603050405020304" pitchFamily="18" charset="0"/>
                <a:cs typeface="Times New Roman" panose="02020603050405020304" pitchFamily="18" charset="0"/>
              </a:rPr>
              <a:t>, Patrick </a:t>
            </a:r>
            <a:r>
              <a:rPr lang="en-US" altLang="zh-CN" dirty="0" err="1">
                <a:solidFill>
                  <a:srgbClr val="4B5563"/>
                </a:solidFill>
                <a:latin typeface="Times New Roman" panose="02020603050405020304" pitchFamily="18" charset="0"/>
                <a:cs typeface="Times New Roman" panose="02020603050405020304" pitchFamily="18" charset="0"/>
              </a:rPr>
              <a:t>Esser</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type:</a:t>
            </a:r>
            <a:r>
              <a:rPr lang="en-US" altLang="zh-CN" dirty="0">
                <a:solidFill>
                  <a:srgbClr val="4B5563"/>
                </a:solidFill>
                <a:latin typeface="Times New Roman" panose="02020603050405020304" pitchFamily="18" charset="0"/>
                <a:cs typeface="Times New Roman" panose="02020603050405020304" pitchFamily="18" charset="0"/>
              </a:rPr>
              <a:t> Diffusion-based text-to-image generation model</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Language(s):</a:t>
            </a:r>
            <a:r>
              <a:rPr lang="en-US" altLang="zh-CN" dirty="0">
                <a:solidFill>
                  <a:srgbClr val="4B5563"/>
                </a:solidFill>
                <a:latin typeface="Times New Roman" panose="02020603050405020304" pitchFamily="18" charset="0"/>
                <a:cs typeface="Times New Roman" panose="02020603050405020304" pitchFamily="18" charset="0"/>
              </a:rPr>
              <a:t> English</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License:</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err="1">
                <a:solidFill>
                  <a:srgbClr val="4B5563"/>
                </a:solidFill>
                <a:latin typeface="Times New Roman" panose="02020603050405020304" pitchFamily="18" charset="0"/>
                <a:cs typeface="Times New Roman" panose="02020603050405020304" pitchFamily="18" charset="0"/>
                <a:hlinkClick r:id="rId4"/>
              </a:rPr>
              <a:t>CreativeML</a:t>
            </a:r>
            <a:r>
              <a:rPr lang="en-US" altLang="zh-CN" u="sng" dirty="0">
                <a:solidFill>
                  <a:srgbClr val="4B5563"/>
                </a:solidFill>
                <a:latin typeface="Times New Roman" panose="02020603050405020304" pitchFamily="18" charset="0"/>
                <a:cs typeface="Times New Roman" panose="02020603050405020304" pitchFamily="18" charset="0"/>
                <a:hlinkClick r:id="rId4"/>
              </a:rPr>
              <a:t> Open RAIL++-M License</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Description:</a:t>
            </a:r>
            <a:r>
              <a:rPr lang="en-US" altLang="zh-CN" dirty="0">
                <a:solidFill>
                  <a:srgbClr val="4B5563"/>
                </a:solidFill>
                <a:latin typeface="Times New Roman" panose="02020603050405020304" pitchFamily="18" charset="0"/>
                <a:cs typeface="Times New Roman" panose="02020603050405020304" pitchFamily="18" charset="0"/>
              </a:rPr>
              <a:t> This is a model that can be used to generate and modify images based on text prompts. It is a </a:t>
            </a:r>
            <a:r>
              <a:rPr lang="en-US" altLang="zh-CN" u="sng" dirty="0">
                <a:solidFill>
                  <a:srgbClr val="4B5563"/>
                </a:solidFill>
                <a:latin typeface="Times New Roman" panose="02020603050405020304" pitchFamily="18" charset="0"/>
                <a:cs typeface="Times New Roman" panose="02020603050405020304" pitchFamily="18" charset="0"/>
                <a:hlinkClick r:id="rId5"/>
              </a:rPr>
              <a:t>Latent Diffusion Model</a:t>
            </a:r>
            <a:r>
              <a:rPr lang="en-US" altLang="zh-CN" dirty="0">
                <a:solidFill>
                  <a:srgbClr val="4B5563"/>
                </a:solidFill>
                <a:latin typeface="Times New Roman" panose="02020603050405020304" pitchFamily="18" charset="0"/>
                <a:cs typeface="Times New Roman" panose="02020603050405020304" pitchFamily="18" charset="0"/>
              </a:rPr>
              <a:t> that uses a fixed, </a:t>
            </a:r>
            <a:r>
              <a:rPr lang="en-US" altLang="zh-CN" dirty="0" err="1">
                <a:solidFill>
                  <a:srgbClr val="4B5563"/>
                </a:solidFill>
                <a:latin typeface="Times New Roman" panose="02020603050405020304" pitchFamily="18" charset="0"/>
                <a:cs typeface="Times New Roman" panose="02020603050405020304" pitchFamily="18" charset="0"/>
              </a:rPr>
              <a:t>pretrained</a:t>
            </a:r>
            <a:r>
              <a:rPr lang="en-US" altLang="zh-CN" dirty="0">
                <a:solidFill>
                  <a:srgbClr val="4B5563"/>
                </a:solidFill>
                <a:latin typeface="Times New Roman" panose="02020603050405020304" pitchFamily="18" charset="0"/>
                <a:cs typeface="Times New Roman" panose="02020603050405020304" pitchFamily="18" charset="0"/>
              </a:rPr>
              <a:t> text encoder (</a:t>
            </a:r>
            <a:r>
              <a:rPr lang="en-US" altLang="zh-CN" u="sng" dirty="0" err="1">
                <a:solidFill>
                  <a:srgbClr val="4B5563"/>
                </a:solidFill>
                <a:latin typeface="Times New Roman" panose="02020603050405020304" pitchFamily="18" charset="0"/>
                <a:cs typeface="Times New Roman" panose="02020603050405020304" pitchFamily="18" charset="0"/>
                <a:hlinkClick r:id="rId6"/>
              </a:rPr>
              <a:t>OpenCLIP-ViT</a:t>
            </a:r>
            <a:r>
              <a:rPr lang="en-US" altLang="zh-CN" u="sng" dirty="0">
                <a:solidFill>
                  <a:srgbClr val="4B5563"/>
                </a:solidFill>
                <a:latin typeface="Times New Roman" panose="02020603050405020304" pitchFamily="18" charset="0"/>
                <a:cs typeface="Times New Roman" panose="02020603050405020304" pitchFamily="18" charset="0"/>
                <a:hlinkClick r:id="rId6"/>
              </a:rPr>
              <a:t>/H</a:t>
            </a:r>
            <a:r>
              <a:rPr lang="en-US" altLang="zh-CN" dirty="0">
                <a:solidFill>
                  <a:srgbClr val="4B5563"/>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Resources for more information:</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a:solidFill>
                  <a:srgbClr val="4B5563"/>
                </a:solidFill>
                <a:latin typeface="Times New Roman" panose="02020603050405020304" pitchFamily="18" charset="0"/>
                <a:cs typeface="Times New Roman" panose="02020603050405020304" pitchFamily="18" charset="0"/>
                <a:hlinkClick r:id="rId7"/>
              </a:rPr>
              <a:t>GitHub Repository</a:t>
            </a:r>
            <a:r>
              <a:rPr lang="en-US" altLang="zh-CN" dirty="0" smtClean="0">
                <a:solidFill>
                  <a:srgbClr val="4B5563"/>
                </a:solidFill>
                <a:latin typeface="Times New Roman" panose="02020603050405020304" pitchFamily="18" charset="0"/>
                <a:cs typeface="Times New Roman" panose="02020603050405020304" pitchFamily="18" charset="0"/>
              </a:rPr>
              <a:t>.</a:t>
            </a:r>
            <a:endParaRPr lang="en-US" altLang="zh-CN" dirty="0">
              <a:solidFill>
                <a:srgbClr val="4B5563"/>
              </a:solidFill>
              <a:latin typeface="Times New Roman" panose="02020603050405020304" pitchFamily="18" charset="0"/>
              <a:cs typeface="Times New Roman" panose="02020603050405020304" pitchFamily="18" charset="0"/>
            </a:endParaRPr>
          </a:p>
        </p:txBody>
      </p:sp>
      <p:sp>
        <p:nvSpPr>
          <p:cNvPr id="9" name="矩形 8"/>
          <p:cNvSpPr/>
          <p:nvPr/>
        </p:nvSpPr>
        <p:spPr>
          <a:xfrm>
            <a:off x="6279612" y="2011734"/>
            <a:ext cx="5642245" cy="341632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@InProceedings{Rombach_2022_CVPR,</a:t>
            </a:r>
          </a:p>
          <a:p>
            <a:r>
              <a:rPr lang="zh-CN" altLang="en-US" dirty="0">
                <a:latin typeface="Times New Roman" panose="02020603050405020304" pitchFamily="18" charset="0"/>
                <a:cs typeface="Times New Roman" panose="02020603050405020304" pitchFamily="18" charset="0"/>
              </a:rPr>
              <a:t>    author    = {Rombach, Robin and Blattmann, Andreas and Lorenz, Dominik and Esser, Patrick and Ommer, Bj\"orn},</a:t>
            </a:r>
          </a:p>
          <a:p>
            <a:r>
              <a:rPr lang="zh-CN" altLang="en-US" dirty="0">
                <a:latin typeface="Times New Roman" panose="02020603050405020304" pitchFamily="18" charset="0"/>
                <a:cs typeface="Times New Roman" panose="02020603050405020304" pitchFamily="18" charset="0"/>
              </a:rPr>
              <a:t>    title     = {High-Resolution Image Synthesis With Latent Diffusion Models},</a:t>
            </a:r>
          </a:p>
          <a:p>
            <a:r>
              <a:rPr lang="zh-CN" altLang="en-US" dirty="0">
                <a:latin typeface="Times New Roman" panose="02020603050405020304" pitchFamily="18" charset="0"/>
                <a:cs typeface="Times New Roman" panose="02020603050405020304" pitchFamily="18" charset="0"/>
              </a:rPr>
              <a:t>    booktitle = {Proceedings of the IEEE/CVF Conference on Computer Vision and Pattern Recognition (CVPR)},</a:t>
            </a:r>
          </a:p>
          <a:p>
            <a:r>
              <a:rPr lang="zh-CN" altLang="en-US" dirty="0">
                <a:latin typeface="Times New Roman" panose="02020603050405020304" pitchFamily="18" charset="0"/>
                <a:cs typeface="Times New Roman" panose="02020603050405020304" pitchFamily="18" charset="0"/>
              </a:rPr>
              <a:t>    month     = {June},</a:t>
            </a:r>
          </a:p>
          <a:p>
            <a:r>
              <a:rPr lang="zh-CN" altLang="en-US" dirty="0">
                <a:latin typeface="Times New Roman" panose="02020603050405020304" pitchFamily="18" charset="0"/>
                <a:cs typeface="Times New Roman" panose="02020603050405020304" pitchFamily="18" charset="0"/>
              </a:rPr>
              <a:t>    year      = {2022},</a:t>
            </a:r>
          </a:p>
          <a:p>
            <a:r>
              <a:rPr lang="zh-CN" altLang="en-US" dirty="0">
                <a:latin typeface="Times New Roman" panose="02020603050405020304" pitchFamily="18" charset="0"/>
                <a:cs typeface="Times New Roman" panose="02020603050405020304" pitchFamily="18" charset="0"/>
              </a:rPr>
              <a:t>    pages     = {10684-10695}</a:t>
            </a:r>
          </a:p>
          <a:p>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757081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5891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Structures</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hlinkClick r:id="rId3"/>
              </a:rPr>
              <a:t>https://huggingface.co/stabilityai</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hlinkClick r:id="rId3"/>
              </a:rPr>
              <a:t>/</a:t>
            </a:r>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a:p>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8" name="矩形 7"/>
          <p:cNvSpPr/>
          <p:nvPr/>
        </p:nvSpPr>
        <p:spPr>
          <a:xfrm>
            <a:off x="0" y="6119336"/>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From left to right: SD v2.1 (v1-v1.4, v2), SD XL Turbo (XL-base,…) and SD 3</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r="45589"/>
          <a:stretch/>
        </p:blipFill>
        <p:spPr>
          <a:xfrm>
            <a:off x="1505339" y="1369489"/>
            <a:ext cx="3461657" cy="451299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5"/>
          <a:srcRect t="5876" r="69982"/>
          <a:stretch/>
        </p:blipFill>
        <p:spPr>
          <a:xfrm>
            <a:off x="8737600" y="1322864"/>
            <a:ext cx="1696862" cy="45375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6"/>
          <a:stretch>
            <a:fillRect/>
          </a:stretch>
        </p:blipFill>
        <p:spPr>
          <a:xfrm>
            <a:off x="5720152" y="1369488"/>
            <a:ext cx="2068858" cy="4490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70834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4288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9" name="矩形 8"/>
          <p:cNvSpPr/>
          <p:nvPr/>
        </p:nvSpPr>
        <p:spPr>
          <a:xfrm>
            <a:off x="0" y="6473279"/>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Khanna, S., Liu, P., Zhou, L.,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Meng</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C.,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Burke, M., Lobell, D. B.,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Ermon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(2023, October 13). DiffusionSat: A Generative Foundation Model for Satellite Imagery. The Twelfth International Conference on Learning Representations. https://openreview.net/forum?id=I5webNFDgQ</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4307123" y="5586787"/>
            <a:ext cx="7944644"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DiffusionSat (Khanna et al., 2023)</a:t>
            </a:r>
            <a:endParaRPr lang="zh-CN" altLang="en-US"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0159" y="2037312"/>
            <a:ext cx="7979777" cy="3032315"/>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a:blip r:embed="rId4"/>
          <a:stretch>
            <a:fillRect/>
          </a:stretch>
        </p:blipFill>
        <p:spPr>
          <a:xfrm>
            <a:off x="389352" y="1869012"/>
            <a:ext cx="3140170" cy="3491819"/>
          </a:xfrm>
          <a:prstGeom prst="rect">
            <a:avLst/>
          </a:prstGeom>
        </p:spPr>
      </p:pic>
      <p:cxnSp>
        <p:nvCxnSpPr>
          <p:cNvPr id="26" name="直接箭头连接符 25"/>
          <p:cNvCxnSpPr/>
          <p:nvPr/>
        </p:nvCxnSpPr>
        <p:spPr>
          <a:xfrm>
            <a:off x="1394460" y="3360420"/>
            <a:ext cx="4160520" cy="1386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295400" y="3779520"/>
            <a:ext cx="4259580" cy="98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1104900" y="4183380"/>
            <a:ext cx="582930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1104900" y="4053840"/>
            <a:ext cx="4305300" cy="87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618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预期成果</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C7275653-24EE-4A3E-8C1E-EF8191FD7501}"/>
              </a:ext>
            </a:extLst>
          </p:cNvPr>
          <p:cNvGrpSpPr/>
          <p:nvPr/>
        </p:nvGrpSpPr>
        <p:grpSpPr>
          <a:xfrm>
            <a:off x="5416649" y="76583"/>
            <a:ext cx="6301671" cy="369332"/>
            <a:chOff x="5416649" y="76583"/>
            <a:chExt cx="6301671" cy="369332"/>
          </a:xfrm>
        </p:grpSpPr>
        <p:sp>
          <p:nvSpPr>
            <p:cNvPr id="66" name="矩形 65">
              <a:extLst>
                <a:ext uri="{FF2B5EF4-FFF2-40B4-BE49-F238E27FC236}">
                  <a16:creationId xmlns:a16="http://schemas.microsoft.com/office/drawing/2014/main" id="{DF5A0F04-CCB2-4C54-8E0A-C8332603CE53}"/>
                </a:ext>
              </a:extLst>
            </p:cNvPr>
            <p:cNvSpPr/>
            <p:nvPr/>
          </p:nvSpPr>
          <p:spPr>
            <a:xfrm>
              <a:off x="8568611"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文本框 66">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68" name="文本框 67">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0" name="文本框 69">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71" name="组合 70">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72" name="直接连接符 71">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5" name="Rectangle 2"/>
          <p:cNvSpPr>
            <a:spLocks noChangeArrowheads="1"/>
          </p:cNvSpPr>
          <p:nvPr/>
        </p:nvSpPr>
        <p:spPr bwMode="auto">
          <a:xfrm rot="10800000" flipV="1">
            <a:off x="473661" y="1836606"/>
            <a:ext cx="7090178"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smtClean="0">
                <a:solidFill>
                  <a:schemeClr val="accent1">
                    <a:lumMod val="50000"/>
                  </a:schemeClr>
                </a:solidFill>
                <a:latin typeface="微软雅黑" panose="020B0503020204020204" pitchFamily="34" charset="-122"/>
                <a:ea typeface="微软雅黑" panose="020B0503020204020204" pitchFamily="34" charset="-122"/>
              </a:rPr>
              <a:t>高质量</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的灾害遥感图像生成</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生成高分辨率、精确的灾害遥感图像</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图像细节丰富，准确反映灾害情况</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扩散模型的性能评估</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与传统方法对比，显著提高图像质量和效率</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验证模型在不同灾害场景下的适用性</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实际应用价值和贡献</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支持灾害监测和应急响应，提高决策及时性和准确性</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提供高效的遥感图像生成工具，为相关研究提供基础数据和技术</a:t>
            </a:r>
            <a:r>
              <a:rPr lang="zh-CN"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49716"/>
          <a:stretch/>
        </p:blipFill>
        <p:spPr>
          <a:xfrm>
            <a:off x="7563839" y="1009271"/>
            <a:ext cx="4304561" cy="4921013"/>
          </a:xfrm>
          <a:prstGeom prst="rect">
            <a:avLst/>
          </a:prstGeom>
        </p:spPr>
      </p:pic>
      <p:sp>
        <p:nvSpPr>
          <p:cNvPr id="75" name="文本框 74"/>
          <p:cNvSpPr txBox="1"/>
          <p:nvPr/>
        </p:nvSpPr>
        <p:spPr>
          <a:xfrm>
            <a:off x="7989903" y="5965796"/>
            <a:ext cx="3534767" cy="584775"/>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灾害遥感图像生成样例 </a:t>
            </a:r>
            <a:endParaRPr lang="en-US" altLang="zh-CN"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(Image Credits: DiffusionSat [2])</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6121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550821" y="1343974"/>
            <a:ext cx="10813143" cy="4524315"/>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t>
            </a:r>
            <a:r>
              <a:rPr lang="en-US" altLang="zh-CN" dirty="0" err="1">
                <a:latin typeface="Times New Roman" panose="02020603050405020304" pitchFamily="18" charset="0"/>
                <a:cs typeface="Times New Roman" panose="02020603050405020304" pitchFamily="18" charset="0"/>
              </a:rPr>
              <a:t>Kulal</a:t>
            </a:r>
            <a:r>
              <a:rPr lang="en-US" altLang="zh-CN" dirty="0">
                <a:latin typeface="Times New Roman" panose="02020603050405020304" pitchFamily="18" charset="0"/>
                <a:cs typeface="Times New Roman" panose="02020603050405020304" pitchFamily="18" charset="0"/>
              </a:rPr>
              <a:t>, S.,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Entezari</a:t>
            </a:r>
            <a:r>
              <a:rPr lang="en-US" altLang="zh-CN" dirty="0">
                <a:latin typeface="Times New Roman" panose="02020603050405020304" pitchFamily="18" charset="0"/>
                <a:cs typeface="Times New Roman" panose="02020603050405020304" pitchFamily="18" charset="0"/>
              </a:rPr>
              <a:t>, R., Müller, J., Saini, H., Levi, Y., Lorenz, D., Sauer, A., </a:t>
            </a:r>
            <a:r>
              <a:rPr lang="en-US" altLang="zh-CN" dirty="0" err="1">
                <a:latin typeface="Times New Roman" panose="02020603050405020304" pitchFamily="18" charset="0"/>
                <a:cs typeface="Times New Roman" panose="02020603050405020304" pitchFamily="18" charset="0"/>
              </a:rPr>
              <a:t>Boesel</a:t>
            </a:r>
            <a:r>
              <a:rPr lang="en-US" altLang="zh-CN" dirty="0">
                <a:latin typeface="Times New Roman" panose="02020603050405020304" pitchFamily="18" charset="0"/>
                <a:cs typeface="Times New Roman" panose="02020603050405020304" pitchFamily="18" charset="0"/>
              </a:rPr>
              <a:t>, F.,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English, Z.,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(2024, June 6). </a:t>
            </a:r>
            <a:r>
              <a:rPr lang="en-US" altLang="zh-CN" i="1" dirty="0">
                <a:latin typeface="Times New Roman" panose="02020603050405020304" pitchFamily="18" charset="0"/>
                <a:cs typeface="Times New Roman" panose="02020603050405020304" pitchFamily="18" charset="0"/>
              </a:rPr>
              <a:t>Scaling Rectified Flow Transformers for High-Resolution Image Synthesis</a:t>
            </a:r>
            <a:r>
              <a:rPr lang="en-US" altLang="zh-CN" dirty="0">
                <a:latin typeface="Times New Roman" panose="02020603050405020304" pitchFamily="18" charset="0"/>
                <a:cs typeface="Times New Roman" panose="02020603050405020304" pitchFamily="18" charset="0"/>
              </a:rPr>
              <a:t>. Forty-first International Conference on Machine Learning. </a:t>
            </a:r>
            <a:r>
              <a:rPr lang="en-US" altLang="zh-CN" dirty="0">
                <a:latin typeface="Times New Roman" panose="02020603050405020304" pitchFamily="18" charset="0"/>
                <a:cs typeface="Times New Roman" panose="02020603050405020304" pitchFamily="18" charset="0"/>
                <a:hlinkClick r:id="rId3"/>
              </a:rPr>
              <a:t>https://openreview.net/forum?id=FPnUhsQJ5B</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English, Z., Lacey, K.,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Müller, J., </a:t>
            </a:r>
            <a:r>
              <a:rPr lang="en-US" altLang="zh-CN" dirty="0" err="1">
                <a:latin typeface="Times New Roman" panose="02020603050405020304" pitchFamily="18" charset="0"/>
                <a:cs typeface="Times New Roman" panose="02020603050405020304" pitchFamily="18" charset="0"/>
              </a:rPr>
              <a:t>Penna</a:t>
            </a:r>
            <a:r>
              <a:rPr lang="en-US" altLang="zh-CN" dirty="0">
                <a:latin typeface="Times New Roman" panose="02020603050405020304" pitchFamily="18" charset="0"/>
                <a:cs typeface="Times New Roman" panose="02020603050405020304" pitchFamily="18" charset="0"/>
              </a:rPr>
              <a:t>, J.,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October 13). </a:t>
            </a:r>
            <a:r>
              <a:rPr lang="en-US" altLang="zh-CN" i="1" dirty="0">
                <a:latin typeface="Times New Roman" panose="02020603050405020304" pitchFamily="18" charset="0"/>
                <a:cs typeface="Times New Roman" panose="02020603050405020304" pitchFamily="18" charset="0"/>
              </a:rPr>
              <a:t>SDXL: Improving Latent Diffusion Models for High-Resolution Image Synthesis</a:t>
            </a:r>
            <a:r>
              <a:rPr lang="en-US" altLang="zh-CN" dirty="0">
                <a:latin typeface="Times New Roman" panose="02020603050405020304" pitchFamily="18" charset="0"/>
                <a:cs typeface="Times New Roman" panose="02020603050405020304" pitchFamily="18" charset="0"/>
              </a:rPr>
              <a:t>. The Twelfth International Conference on Learning Representations. </a:t>
            </a:r>
            <a:r>
              <a:rPr lang="en-US" altLang="zh-CN" dirty="0">
                <a:latin typeface="Times New Roman" panose="02020603050405020304" pitchFamily="18" charset="0"/>
                <a:cs typeface="Times New Roman" panose="02020603050405020304" pitchFamily="18" charset="0"/>
                <a:hlinkClick r:id="rId4"/>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Lorenz, D.,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&amp;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B. (2022). </a:t>
            </a:r>
            <a:r>
              <a:rPr lang="en-US" altLang="zh-CN" i="1" dirty="0">
                <a:latin typeface="Times New Roman" panose="02020603050405020304" pitchFamily="18" charset="0"/>
                <a:cs typeface="Times New Roman" panose="02020603050405020304" pitchFamily="18" charset="0"/>
              </a:rPr>
              <a:t>High-Resolution Image Synthesis With Latent Diffusion Models</a:t>
            </a:r>
            <a:r>
              <a:rPr lang="en-US" altLang="zh-CN" dirty="0">
                <a:latin typeface="Times New Roman" panose="02020603050405020304" pitchFamily="18" charset="0"/>
                <a:cs typeface="Times New Roman" panose="02020603050405020304" pitchFamily="18" charset="0"/>
              </a:rPr>
              <a:t>. 10684–10695. </a:t>
            </a:r>
            <a:r>
              <a:rPr lang="en-US" altLang="zh-CN" dirty="0">
                <a:latin typeface="Times New Roman" panose="02020603050405020304" pitchFamily="18" charset="0"/>
                <a:cs typeface="Times New Roman" panose="02020603050405020304" pitchFamily="18" charset="0"/>
                <a:hlinkClick r:id="rId5"/>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Sauer, A., Lorenz, D.,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a:t>
            </a:r>
            <a:r>
              <a:rPr lang="en-US" altLang="zh-CN" i="1" dirty="0">
                <a:latin typeface="Times New Roman" panose="02020603050405020304" pitchFamily="18" charset="0"/>
                <a:cs typeface="Times New Roman" panose="02020603050405020304" pitchFamily="18" charset="0"/>
              </a:rPr>
              <a:t>Adversarial Diffusion Distillation</a:t>
            </a:r>
            <a:r>
              <a:rPr lang="en-US" altLang="zh-CN" dirty="0">
                <a:latin typeface="Times New Roman" panose="02020603050405020304" pitchFamily="18" charset="0"/>
                <a:cs typeface="Times New Roman" panose="02020603050405020304" pitchFamily="18" charset="0"/>
              </a:rPr>
              <a:t> (arXiv:2311.17042). </a:t>
            </a:r>
            <a:r>
              <a:rPr lang="en-US" altLang="zh-CN" dirty="0" err="1">
                <a:latin typeface="Times New Roman" panose="02020603050405020304" pitchFamily="18" charset="0"/>
                <a:cs typeface="Times New Roman" panose="02020603050405020304" pitchFamily="18" charset="0"/>
              </a:rPr>
              <a:t>arXiv</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6"/>
              </a:rPr>
              <a:t>https://</a:t>
            </a:r>
            <a:r>
              <a:rPr lang="en-US" altLang="zh-CN" dirty="0" smtClean="0">
                <a:latin typeface="Times New Roman" panose="02020603050405020304" pitchFamily="18" charset="0"/>
                <a:cs typeface="Times New Roman" panose="02020603050405020304" pitchFamily="18" charset="0"/>
                <a:hlinkClick r:id="rId6"/>
              </a:rPr>
              <a:t>doi.org/10.48550/arXiv.2311.17042</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Zhang, L., Rao, A., &amp;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M. (2023). Adding Conditional Control to Text-to-Image Diffusion Models. </a:t>
            </a:r>
            <a:r>
              <a:rPr lang="en-US" altLang="zh-CN" i="1" dirty="0">
                <a:latin typeface="Times New Roman" panose="02020603050405020304" pitchFamily="18" charset="0"/>
                <a:cs typeface="Times New Roman" panose="02020603050405020304" pitchFamily="18" charset="0"/>
              </a:rPr>
              <a:t>2023 IEEE/CVF International Conference on Computer Vision (ICCV)</a:t>
            </a:r>
            <a:r>
              <a:rPr lang="en-US" altLang="zh-CN" dirty="0">
                <a:latin typeface="Times New Roman" panose="02020603050405020304" pitchFamily="18" charset="0"/>
                <a:cs typeface="Times New Roman" panose="02020603050405020304" pitchFamily="18" charset="0"/>
              </a:rPr>
              <a:t>, 3813–3824. </a:t>
            </a:r>
            <a:r>
              <a:rPr lang="en-US" altLang="zh-CN" dirty="0">
                <a:latin typeface="Times New Roman" panose="02020603050405020304" pitchFamily="18" charset="0"/>
                <a:cs typeface="Times New Roman" panose="02020603050405020304" pitchFamily="18" charset="0"/>
                <a:hlinkClick r:id="rId7"/>
              </a:rPr>
              <a:t>https://doi.org/10.1109/ICCV51070.2023.00355</a:t>
            </a:r>
            <a:endParaRPr lang="en-US" altLang="zh-CN" dirty="0">
              <a:latin typeface="Times New Roman" panose="02020603050405020304" pitchFamily="18" charset="0"/>
              <a:cs typeface="Times New Roman" panose="02020603050405020304" pitchFamily="18" charset="0"/>
            </a:endParaRPr>
          </a:p>
          <a:p>
            <a:endParaRPr lang="en-US" altLang="zh-C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509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95"/>
          <p:cNvSpPr/>
          <p:nvPr/>
        </p:nvSpPr>
        <p:spPr>
          <a:xfrm>
            <a:off x="3144533"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00" name="椭圆 99"/>
          <p:cNvSpPr/>
          <p:nvPr/>
        </p:nvSpPr>
        <p:spPr>
          <a:xfrm>
            <a:off x="3889190" y="1693620"/>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17" name="直接箭头连接符 116"/>
          <p:cNvCxnSpPr>
            <a:stCxn id="97" idx="3"/>
            <a:endCxn id="96" idx="1"/>
          </p:cNvCxnSpPr>
          <p:nvPr/>
        </p:nvCxnSpPr>
        <p:spPr>
          <a:xfrm>
            <a:off x="2563427" y="1803296"/>
            <a:ext cx="581106" cy="898"/>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圆角矩形 130"/>
          <p:cNvSpPr/>
          <p:nvPr/>
        </p:nvSpPr>
        <p:spPr>
          <a:xfrm>
            <a:off x="4360441" y="1283941"/>
            <a:ext cx="1524880" cy="104050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33" name="直接箭头连接符 132"/>
          <p:cNvCxnSpPr>
            <a:stCxn id="96" idx="3"/>
            <a:endCxn id="100" idx="2"/>
          </p:cNvCxnSpPr>
          <p:nvPr/>
        </p:nvCxnSpPr>
        <p:spPr>
          <a:xfrm flipV="1">
            <a:off x="3613157" y="1803296"/>
            <a:ext cx="276033"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38" name="直接箭头连接符 137"/>
          <p:cNvCxnSpPr>
            <a:stCxn id="100" idx="6"/>
            <a:endCxn id="131" idx="1"/>
          </p:cNvCxnSpPr>
          <p:nvPr/>
        </p:nvCxnSpPr>
        <p:spPr>
          <a:xfrm>
            <a:off x="4108542" y="1803296"/>
            <a:ext cx="251899"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44" name="直接箭头连接符 143"/>
          <p:cNvCxnSpPr>
            <a:stCxn id="131" idx="3"/>
            <a:endCxn id="224" idx="1"/>
          </p:cNvCxnSpPr>
          <p:nvPr/>
        </p:nvCxnSpPr>
        <p:spPr>
          <a:xfrm>
            <a:off x="5885321" y="1804194"/>
            <a:ext cx="599261"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147" name="椭圆 146"/>
          <p:cNvSpPr/>
          <p:nvPr/>
        </p:nvSpPr>
        <p:spPr>
          <a:xfrm>
            <a:off x="7523469" y="4081803"/>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49" name="肘形连接符 148"/>
          <p:cNvCxnSpPr>
            <a:stCxn id="224" idx="3"/>
            <a:endCxn id="147" idx="0"/>
          </p:cNvCxnSpPr>
          <p:nvPr/>
        </p:nvCxnSpPr>
        <p:spPr>
          <a:xfrm>
            <a:off x="6953206" y="1804194"/>
            <a:ext cx="679939" cy="2277609"/>
          </a:xfrm>
          <a:prstGeom prst="bentConnector2">
            <a:avLst/>
          </a:prstGeom>
          <a:ln w="127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2" name="直接箭头连接符 151"/>
          <p:cNvCxnSpPr>
            <a:endCxn id="147" idx="2"/>
          </p:cNvCxnSpPr>
          <p:nvPr/>
        </p:nvCxnSpPr>
        <p:spPr>
          <a:xfrm flipV="1">
            <a:off x="5845733" y="4191479"/>
            <a:ext cx="1677736" cy="103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2" name="圆角矩形 201"/>
          <p:cNvSpPr/>
          <p:nvPr/>
        </p:nvSpPr>
        <p:spPr>
          <a:xfrm>
            <a:off x="8779415" y="4130853"/>
            <a:ext cx="2112334" cy="1579451"/>
          </a:xfrm>
          <a:prstGeom prst="round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圆角矩形 226"/>
          <p:cNvSpPr/>
          <p:nvPr/>
        </p:nvSpPr>
        <p:spPr>
          <a:xfrm>
            <a:off x="8422956" y="584894"/>
            <a:ext cx="2366874" cy="5522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合成数据集</a:t>
            </a:r>
          </a:p>
        </p:txBody>
      </p:sp>
      <p:cxnSp>
        <p:nvCxnSpPr>
          <p:cNvPr id="230" name="直接箭头连接符 229"/>
          <p:cNvCxnSpPr>
            <a:stCxn id="300" idx="1"/>
            <a:endCxn id="310" idx="0"/>
          </p:cNvCxnSpPr>
          <p:nvPr/>
        </p:nvCxnSpPr>
        <p:spPr>
          <a:xfrm>
            <a:off x="9823572" y="2386930"/>
            <a:ext cx="6822" cy="8479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4" name="圆角矩形 233"/>
          <p:cNvSpPr/>
          <p:nvPr/>
        </p:nvSpPr>
        <p:spPr>
          <a:xfrm>
            <a:off x="8965904" y="4272616"/>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Segmentation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 name="圆角矩形 234"/>
          <p:cNvSpPr/>
          <p:nvPr/>
        </p:nvSpPr>
        <p:spPr>
          <a:xfrm>
            <a:off x="8965904" y="4775389"/>
            <a:ext cx="1739356"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Scene Classification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6" name="圆角矩形 235"/>
          <p:cNvSpPr/>
          <p:nvPr/>
        </p:nvSpPr>
        <p:spPr>
          <a:xfrm>
            <a:off x="8965903" y="5257663"/>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Change Detection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1" name="矩形 240"/>
          <p:cNvSpPr/>
          <p:nvPr/>
        </p:nvSpPr>
        <p:spPr>
          <a:xfrm>
            <a:off x="8398566" y="5745197"/>
            <a:ext cx="2236510"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下游</a:t>
            </a: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任务继续训练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717698" y="554484"/>
            <a:ext cx="7419822" cy="2338244"/>
          </a:xfrm>
          <a:prstGeom prst="rect">
            <a:avLst/>
          </a:prstGeom>
          <a:noFill/>
          <a:ln w="28575" cmpd="sng">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816710" y="624539"/>
            <a:ext cx="1723549"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条件控制微调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0" name="矩形 249"/>
          <p:cNvSpPr/>
          <p:nvPr/>
        </p:nvSpPr>
        <p:spPr>
          <a:xfrm>
            <a:off x="717697" y="2989864"/>
            <a:ext cx="7419823"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p:cNvSpPr/>
          <p:nvPr/>
        </p:nvSpPr>
        <p:spPr>
          <a:xfrm>
            <a:off x="760760" y="3053064"/>
            <a:ext cx="2492990"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数据处理与模型输入</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2" name="矩形 251"/>
          <p:cNvSpPr/>
          <p:nvPr/>
        </p:nvSpPr>
        <p:spPr>
          <a:xfrm>
            <a:off x="8389057" y="2989864"/>
            <a:ext cx="2793325"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圆角矩形 253"/>
          <p:cNvSpPr/>
          <p:nvPr/>
        </p:nvSpPr>
        <p:spPr>
          <a:xfrm>
            <a:off x="2829420" y="898672"/>
            <a:ext cx="5076330" cy="1765487"/>
          </a:xfrm>
          <a:prstGeom prst="roundRect">
            <a:avLst/>
          </a:prstGeom>
          <a:noFill/>
          <a:ln w="12700" cmpd="sng">
            <a:solidFill>
              <a:schemeClr val="bg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a:off x="2954577" y="2246562"/>
            <a:ext cx="1296188" cy="369332"/>
          </a:xfrm>
          <a:prstGeom prst="rect">
            <a:avLst/>
          </a:prstGeom>
        </p:spPr>
        <p:txBody>
          <a:bodyPr wrap="none">
            <a:spAutoFit/>
          </a:bodyPr>
          <a:lstStyle/>
          <a:p>
            <a:pPr algn="ctr"/>
            <a:r>
              <a:rPr lang="en-US" altLang="zh-CN" b="1" dirty="0" smtClean="0">
                <a:latin typeface="Times New Roman" panose="02020603050405020304" pitchFamily="18" charset="0"/>
                <a:cs typeface="Times New Roman" panose="02020603050405020304" pitchFamily="18" charset="0"/>
              </a:rPr>
              <a:t>ControlNet</a:t>
            </a:r>
            <a:endParaRPr lang="zh-CN" altLang="en-US" b="1" dirty="0">
              <a:latin typeface="Times New Roman" panose="02020603050405020304" pitchFamily="18" charset="0"/>
              <a:cs typeface="Times New Roman" panose="02020603050405020304" pitchFamily="18" charset="0"/>
            </a:endParaRPr>
          </a:p>
        </p:txBody>
      </p:sp>
      <p:pic>
        <p:nvPicPr>
          <p:cNvPr id="97" name="图片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03" y="1072584"/>
            <a:ext cx="1461424" cy="1461424"/>
          </a:xfrm>
          <a:prstGeom prst="rect">
            <a:avLst/>
          </a:prstGeom>
        </p:spPr>
      </p:pic>
      <p:sp>
        <p:nvSpPr>
          <p:cNvPr id="7" name="文本框 6"/>
          <p:cNvSpPr txBox="1"/>
          <p:nvPr/>
        </p:nvSpPr>
        <p:spPr>
          <a:xfrm>
            <a:off x="760760" y="5331016"/>
            <a:ext cx="2248962" cy="523220"/>
          </a:xfrm>
          <a:prstGeom prst="rect">
            <a:avLst/>
          </a:prstGeom>
          <a:noFill/>
        </p:spPr>
        <p:txBody>
          <a:bodyPr wrap="square" rtlCol="0">
            <a:spAutoFit/>
          </a:bodyPr>
          <a:lstStyle/>
          <a:p>
            <a:pPr algn="ct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①‘这张图展示了</a:t>
            </a:r>
            <a:r>
              <a:rPr lang="zh-CN" altLang="en-US" sz="1400" dirty="0">
                <a:latin typeface="华文仿宋" panose="02010600040101010101" pitchFamily="2" charset="-122"/>
                <a:ea typeface="华文仿宋" panose="02010600040101010101" pitchFamily="2" charset="-122"/>
                <a:cs typeface="Arial" panose="020B0604020202020204" pitchFamily="34" charset="0"/>
              </a:rPr>
              <a:t>洪涝</a:t>
            </a:r>
            <a:r>
              <a:rPr lang="en-US" altLang="zh-CN" sz="1400" dirty="0" smtClean="0">
                <a:latin typeface="华文仿宋" panose="02010600040101010101" pitchFamily="2" charset="-122"/>
                <a:ea typeface="华文仿宋" panose="02010600040101010101" pitchFamily="2" charset="-122"/>
                <a:cs typeface="Arial" panose="020B0604020202020204" pitchFamily="34" charset="0"/>
              </a:rPr>
              <a:t>…</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 ②（</a:t>
            </a:r>
            <a:r>
              <a:rPr lang="en-US" altLang="zh-CN" sz="1400" dirty="0">
                <a:latin typeface="华文仿宋" panose="02010600040101010101" pitchFamily="2" charset="-122"/>
                <a:ea typeface="华文仿宋" panose="02010600040101010101" pitchFamily="2" charset="-122"/>
                <a:cs typeface="Arial" panose="020B0604020202020204" pitchFamily="34" charset="0"/>
              </a:rPr>
              <a:t>30°N</a:t>
            </a:r>
            <a:r>
              <a:rPr lang="zh-CN" altLang="en-US" sz="1400" dirty="0">
                <a:latin typeface="华文仿宋" panose="02010600040101010101" pitchFamily="2" charset="-122"/>
                <a:ea typeface="华文仿宋" panose="02010600040101010101" pitchFamily="2" charset="-122"/>
                <a:cs typeface="Arial" panose="020B0604020202020204" pitchFamily="34" charset="0"/>
              </a:rPr>
              <a:t>，</a:t>
            </a:r>
            <a:r>
              <a:rPr lang="en-US" altLang="zh-CN" sz="1400" dirty="0">
                <a:latin typeface="华文仿宋" panose="02010600040101010101" pitchFamily="2" charset="-122"/>
                <a:ea typeface="华文仿宋" panose="02010600040101010101" pitchFamily="2" charset="-122"/>
                <a:cs typeface="Arial" panose="020B0604020202020204" pitchFamily="34" charset="0"/>
              </a:rPr>
              <a:t>120°E</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a:t>
            </a:r>
            <a:endParaRPr lang="zh-CN" altLang="en-US" sz="1400" dirty="0">
              <a:latin typeface="华文仿宋" panose="02010600040101010101" pitchFamily="2" charset="-122"/>
              <a:ea typeface="华文仿宋" panose="02010600040101010101" pitchFamily="2" charset="-122"/>
              <a:cs typeface="Arial" panose="020B0604020202020204" pitchFamily="34" charset="0"/>
            </a:endParaRPr>
          </a:p>
        </p:txBody>
      </p:sp>
      <p:grpSp>
        <p:nvGrpSpPr>
          <p:cNvPr id="11" name="组合 10"/>
          <p:cNvGrpSpPr/>
          <p:nvPr/>
        </p:nvGrpSpPr>
        <p:grpSpPr>
          <a:xfrm>
            <a:off x="3148449" y="5237875"/>
            <a:ext cx="361821" cy="688658"/>
            <a:chOff x="3270884" y="5282803"/>
            <a:chExt cx="361821" cy="688658"/>
          </a:xfrm>
        </p:grpSpPr>
        <p:sp>
          <p:nvSpPr>
            <p:cNvPr id="56" name="梯形 55"/>
            <p:cNvSpPr/>
            <p:nvPr/>
          </p:nvSpPr>
          <p:spPr>
            <a:xfrm rot="5400000">
              <a:off x="3104673" y="5449014"/>
              <a:ext cx="688658" cy="356236"/>
            </a:xfrm>
            <a:prstGeom prst="trapezoid">
              <a:avLst>
                <a:gd name="adj" fmla="val 57085"/>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7" name="文本框 56"/>
                <p:cNvSpPr txBox="1"/>
                <p:nvPr/>
              </p:nvSpPr>
              <p:spPr>
                <a:xfrm>
                  <a:off x="3282032" y="5436852"/>
                  <a:ext cx="3506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𝜏</m:t>
                        </m:r>
                      </m:oMath>
                    </m:oMathPara>
                  </a14:m>
                  <a:endParaRPr lang="zh-CN" altLang="en-US" dirty="0"/>
                </a:p>
              </p:txBody>
            </p:sp>
          </mc:Choice>
          <mc:Fallback xmlns="">
            <p:sp>
              <p:nvSpPr>
                <p:cNvPr id="57" name="文本框 56"/>
                <p:cNvSpPr txBox="1">
                  <a:spLocks noRot="1" noChangeAspect="1" noMove="1" noResize="1" noEditPoints="1" noAdjustHandles="1" noChangeArrowheads="1" noChangeShapeType="1" noTextEdit="1"/>
                </p:cNvSpPr>
                <p:nvPr/>
              </p:nvSpPr>
              <p:spPr>
                <a:xfrm>
                  <a:off x="3282032" y="5436852"/>
                  <a:ext cx="350673" cy="369332"/>
                </a:xfrm>
                <a:prstGeom prst="rect">
                  <a:avLst/>
                </a:prstGeom>
                <a:blipFill>
                  <a:blip r:embed="rId4"/>
                  <a:stretch>
                    <a:fillRect/>
                  </a:stretch>
                </a:blipFill>
              </p:spPr>
              <p:txBody>
                <a:bodyPr/>
                <a:lstStyle/>
                <a:p>
                  <a:r>
                    <a:rPr lang="zh-CN" altLang="en-US">
                      <a:noFill/>
                    </a:rPr>
                    <a:t> </a:t>
                  </a:r>
                </a:p>
              </p:txBody>
            </p:sp>
          </mc:Fallback>
        </mc:AlternateContent>
      </p:grpSp>
      <p:cxnSp>
        <p:nvCxnSpPr>
          <p:cNvPr id="36" name="直接箭头连接符 35"/>
          <p:cNvCxnSpPr>
            <a:stCxn id="57" idx="3"/>
            <a:endCxn id="160" idx="1"/>
          </p:cNvCxnSpPr>
          <p:nvPr/>
        </p:nvCxnSpPr>
        <p:spPr>
          <a:xfrm>
            <a:off x="3510270" y="5576590"/>
            <a:ext cx="138680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41" name="组合 40"/>
          <p:cNvGrpSpPr/>
          <p:nvPr/>
        </p:nvGrpSpPr>
        <p:grpSpPr>
          <a:xfrm>
            <a:off x="1084731" y="3446775"/>
            <a:ext cx="6059360" cy="1457765"/>
            <a:chOff x="627037" y="3798270"/>
            <a:chExt cx="6059360" cy="1457765"/>
          </a:xfrm>
        </p:grpSpPr>
        <p:grpSp>
          <p:nvGrpSpPr>
            <p:cNvPr id="10" name="组合 9"/>
            <p:cNvGrpSpPr/>
            <p:nvPr/>
          </p:nvGrpSpPr>
          <p:grpSpPr>
            <a:xfrm>
              <a:off x="2658243" y="4007510"/>
              <a:ext cx="622387" cy="1050177"/>
              <a:chOff x="3288832" y="3481712"/>
              <a:chExt cx="212506" cy="502218"/>
            </a:xfrm>
          </p:grpSpPr>
          <p:sp>
            <p:nvSpPr>
              <p:cNvPr id="8" name="梯形 7"/>
              <p:cNvSpPr/>
              <p:nvPr/>
            </p:nvSpPr>
            <p:spPr>
              <a:xfrm rot="5400000">
                <a:off x="3146383" y="3643394"/>
                <a:ext cx="502218" cy="178853"/>
              </a:xfrm>
              <a:prstGeom prst="trapezoid">
                <a:avLst>
                  <a:gd name="adj" fmla="val 57085"/>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3288832" y="3549158"/>
                    <a:ext cx="212506" cy="309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3600" i="1">
                              <a:latin typeface="Cambria Math" panose="02040503050406030204" pitchFamily="18" charset="0"/>
                            </a:rPr>
                            <m:t>𝜀</m:t>
                          </m:r>
                        </m:oMath>
                      </m:oMathPara>
                    </a14:m>
                    <a:endParaRPr lang="zh-CN" altLang="en-US" sz="3600" dirty="0">
                      <a:latin typeface="Arial" panose="020B0604020202020204" pitchFamily="34" charset="0"/>
                      <a:cs typeface="Arial" panose="020B0604020202020204" pitchFamily="3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288832" y="3549158"/>
                    <a:ext cx="212506" cy="309090"/>
                  </a:xfrm>
                  <a:prstGeom prst="rect">
                    <a:avLst/>
                  </a:prstGeom>
                  <a:blipFill>
                    <a:blip r:embed="rId5"/>
                    <a:stretch>
                      <a:fillRect/>
                    </a:stretch>
                  </a:blipFill>
                </p:spPr>
                <p:txBody>
                  <a:bodyPr/>
                  <a:lstStyle/>
                  <a:p>
                    <a:r>
                      <a:rPr lang="zh-CN" altLang="en-US">
                        <a:noFill/>
                      </a:rPr>
                      <a:t> </a:t>
                    </a:r>
                  </a:p>
                </p:txBody>
              </p:sp>
            </mc:Fallback>
          </mc:AlternateContent>
        </p:grpSp>
        <p:sp>
          <p:nvSpPr>
            <p:cNvPr id="15" name="圆角矩形 14"/>
            <p:cNvSpPr/>
            <p:nvPr/>
          </p:nvSpPr>
          <p:spPr>
            <a:xfrm>
              <a:off x="3962203" y="3877467"/>
              <a:ext cx="2724194" cy="130981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103" name="肘形连接符 102"/>
            <p:cNvCxnSpPr>
              <a:stCxn id="8" idx="0"/>
              <a:endCxn id="15" idx="1"/>
            </p:cNvCxnSpPr>
            <p:nvPr/>
          </p:nvCxnSpPr>
          <p:spPr>
            <a:xfrm flipV="1">
              <a:off x="3238399" y="4532376"/>
              <a:ext cx="723804" cy="2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9" name="直接箭头连接符 288"/>
            <p:cNvCxnSpPr>
              <a:stCxn id="99" idx="3"/>
              <a:endCxn id="8" idx="2"/>
            </p:cNvCxnSpPr>
            <p:nvPr/>
          </p:nvCxnSpPr>
          <p:spPr>
            <a:xfrm>
              <a:off x="2083056" y="4527153"/>
              <a:ext cx="631519" cy="544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9" name="图片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037" y="3798270"/>
              <a:ext cx="1456019" cy="1457765"/>
            </a:xfrm>
            <a:prstGeom prst="rect">
              <a:avLst/>
            </a:prstGeom>
          </p:spPr>
        </p:pic>
      </p:grpSp>
      <p:cxnSp>
        <p:nvCxnSpPr>
          <p:cNvPr id="14" name="直接箭头连接符 13"/>
          <p:cNvCxnSpPr>
            <a:stCxn id="7" idx="2"/>
            <a:endCxn id="57" idx="1"/>
          </p:cNvCxnSpPr>
          <p:nvPr/>
        </p:nvCxnSpPr>
        <p:spPr>
          <a:xfrm rot="5400000" flipH="1" flipV="1">
            <a:off x="2383596" y="5078235"/>
            <a:ext cx="277646" cy="1274356"/>
          </a:xfrm>
          <a:prstGeom prst="bentConnector4">
            <a:avLst>
              <a:gd name="adj1" fmla="val -48029"/>
              <a:gd name="adj2" fmla="val 74687"/>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235522" y="5833211"/>
            <a:ext cx="1249060"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embedding</a:t>
            </a:r>
            <a:endParaRPr lang="zh-CN" altLang="en-US" dirty="0">
              <a:latin typeface="Times New Roman" panose="02020603050405020304" pitchFamily="18" charset="0"/>
              <a:cs typeface="Times New Roman" panose="02020603050405020304" pitchFamily="18" charset="0"/>
            </a:endParaRPr>
          </a:p>
        </p:txBody>
      </p:sp>
      <p:grpSp>
        <p:nvGrpSpPr>
          <p:cNvPr id="135" name="组合 134"/>
          <p:cNvGrpSpPr/>
          <p:nvPr/>
        </p:nvGrpSpPr>
        <p:grpSpPr>
          <a:xfrm>
            <a:off x="4615616" y="3144764"/>
            <a:ext cx="2339618" cy="2259723"/>
            <a:chOff x="4079582" y="2823183"/>
            <a:chExt cx="2339618" cy="2259723"/>
          </a:xfrm>
        </p:grpSpPr>
        <p:grpSp>
          <p:nvGrpSpPr>
            <p:cNvPr id="127" name="组合 126"/>
            <p:cNvGrpSpPr/>
            <p:nvPr/>
          </p:nvGrpSpPr>
          <p:grpSpPr>
            <a:xfrm>
              <a:off x="4079582" y="2823183"/>
              <a:ext cx="2339618" cy="1457708"/>
              <a:chOff x="4079582" y="2823183"/>
              <a:chExt cx="2339618" cy="1457708"/>
            </a:xfrm>
          </p:grpSpPr>
          <p:sp>
            <p:nvSpPr>
              <p:cNvPr id="130" name="梯形 129"/>
              <p:cNvSpPr/>
              <p:nvPr/>
            </p:nvSpPr>
            <p:spPr>
              <a:xfrm rot="5400000">
                <a:off x="4155458"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p:cNvSpPr/>
              <p:nvPr/>
            </p:nvSpPr>
            <p:spPr>
              <a:xfrm rot="16200000" flipH="1">
                <a:off x="5465097"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367810" y="2823183"/>
                <a:ext cx="1700145" cy="369332"/>
              </a:xfrm>
              <a:prstGeom prst="rect">
                <a:avLst/>
              </a:prstGeom>
            </p:spPr>
            <p:txBody>
              <a:bodyPr wrap="none">
                <a:spAutoFit/>
              </a:bodyPr>
              <a:lstStyle/>
              <a:p>
                <a:pPr algn="ctr"/>
                <a:r>
                  <a:rPr lang="en-US" altLang="zh-CN" dirty="0">
                    <a:latin typeface="Times New Roman" panose="02020603050405020304" pitchFamily="18" charset="0"/>
                    <a:cs typeface="Times New Roman" panose="02020603050405020304" pitchFamily="18" charset="0"/>
                  </a:rPr>
                  <a:t>Stable Diffusion</a:t>
                </a:r>
                <a:endParaRPr lang="zh-CN" altLang="en-US" dirty="0">
                  <a:latin typeface="Times New Roman" panose="02020603050405020304" pitchFamily="18" charset="0"/>
                  <a:cs typeface="Times New Roman" panose="02020603050405020304" pitchFamily="18" charset="0"/>
                </a:endParaRPr>
              </a:p>
            </p:txBody>
          </p:sp>
          <p:sp>
            <p:nvSpPr>
              <p:cNvPr id="61" name="矩形 60"/>
              <p:cNvSpPr/>
              <p:nvPr/>
            </p:nvSpPr>
            <p:spPr>
              <a:xfrm>
                <a:off x="4175293" y="3556838"/>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4466712"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4756969" y="3675558"/>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flipH="1">
                <a:off x="6150982" y="3550525"/>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flipH="1">
                <a:off x="5865638"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H="1">
                <a:off x="5571608" y="3683040"/>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3" name="肘形连接符 92"/>
            <p:cNvCxnSpPr>
              <a:stCxn id="160" idx="0"/>
              <a:endCxn id="61" idx="2"/>
            </p:cNvCxnSpPr>
            <p:nvPr/>
          </p:nvCxnSpPr>
          <p:spPr>
            <a:xfrm rot="16200000" flipV="1">
              <a:off x="4285996" y="4118407"/>
              <a:ext cx="936707" cy="992289"/>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肘形连接符 166"/>
            <p:cNvCxnSpPr>
              <a:stCxn id="160" idx="0"/>
              <a:endCxn id="141" idx="2"/>
            </p:cNvCxnSpPr>
            <p:nvPr/>
          </p:nvCxnSpPr>
          <p:spPr>
            <a:xfrm rot="16200000" flipV="1">
              <a:off x="4400455" y="4232867"/>
              <a:ext cx="999207" cy="70087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160" idx="0"/>
              <a:endCxn id="142" idx="2"/>
            </p:cNvCxnSpPr>
            <p:nvPr/>
          </p:nvCxnSpPr>
          <p:spPr>
            <a:xfrm rot="16200000" flipV="1">
              <a:off x="4503679" y="4336090"/>
              <a:ext cx="1083017" cy="41061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肘形连接符 174"/>
            <p:cNvCxnSpPr>
              <a:stCxn id="160" idx="0"/>
              <a:endCxn id="148" idx="2"/>
            </p:cNvCxnSpPr>
            <p:nvPr/>
          </p:nvCxnSpPr>
          <p:spPr>
            <a:xfrm rot="5400000" flipH="1" flipV="1">
              <a:off x="4914738" y="4343126"/>
              <a:ext cx="1075535" cy="40402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肘形连接符 178"/>
            <p:cNvCxnSpPr>
              <a:stCxn id="160" idx="0"/>
              <a:endCxn id="146" idx="2"/>
            </p:cNvCxnSpPr>
            <p:nvPr/>
          </p:nvCxnSpPr>
          <p:spPr>
            <a:xfrm rot="5400000" flipH="1" flipV="1">
              <a:off x="5099917" y="4234275"/>
              <a:ext cx="999207" cy="6980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肘形连接符 184"/>
            <p:cNvCxnSpPr>
              <a:stCxn id="160" idx="0"/>
              <a:endCxn id="145" idx="2"/>
            </p:cNvCxnSpPr>
            <p:nvPr/>
          </p:nvCxnSpPr>
          <p:spPr>
            <a:xfrm rot="5400000" flipH="1" flipV="1">
              <a:off x="5270682" y="4119696"/>
              <a:ext cx="943020" cy="98339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60" name="圆角矩形 159"/>
          <p:cNvSpPr/>
          <p:nvPr/>
        </p:nvSpPr>
        <p:spPr>
          <a:xfrm>
            <a:off x="4897077" y="5404486"/>
            <a:ext cx="1778899" cy="344207"/>
          </a:xfrm>
          <a:prstGeom prst="round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5" name="矩形 154"/>
          <p:cNvSpPr/>
          <p:nvPr/>
        </p:nvSpPr>
        <p:spPr>
          <a:xfrm>
            <a:off x="5753916" y="2029958"/>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zero </a:t>
            </a:r>
            <a:r>
              <a:rPr lang="en-US" altLang="zh-CN" dirty="0" smtClean="0">
                <a:latin typeface="Times New Roman" panose="02020603050405020304" pitchFamily="18" charset="0"/>
                <a:cs typeface="Times New Roman" panose="02020603050405020304" pitchFamily="18" charset="0"/>
              </a:rPr>
              <a:t>convolution</a:t>
            </a:r>
            <a:endParaRPr lang="zh-CN" altLang="en-US" dirty="0">
              <a:latin typeface="Times New Roman" panose="02020603050405020304" pitchFamily="18" charset="0"/>
              <a:cs typeface="Times New Roman" panose="02020603050405020304" pitchFamily="18" charset="0"/>
            </a:endParaRPr>
          </a:p>
        </p:txBody>
      </p:sp>
      <p:sp>
        <p:nvSpPr>
          <p:cNvPr id="224" name="圆角矩形 223"/>
          <p:cNvSpPr/>
          <p:nvPr/>
        </p:nvSpPr>
        <p:spPr>
          <a:xfrm>
            <a:off x="6484582"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31" name="矩形 230"/>
          <p:cNvSpPr/>
          <p:nvPr/>
        </p:nvSpPr>
        <p:spPr>
          <a:xfrm>
            <a:off x="2344552" y="5851365"/>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encoder</a:t>
            </a:r>
            <a:endParaRPr lang="zh-CN" altLang="en-US" dirty="0">
              <a:latin typeface="Times New Roman" panose="02020603050405020304" pitchFamily="18" charset="0"/>
              <a:cs typeface="Times New Roman" panose="02020603050405020304" pitchFamily="18" charset="0"/>
            </a:endParaRPr>
          </a:p>
        </p:txBody>
      </p:sp>
      <p:sp>
        <p:nvSpPr>
          <p:cNvPr id="232" name="矩形 231"/>
          <p:cNvSpPr/>
          <p:nvPr/>
        </p:nvSpPr>
        <p:spPr>
          <a:xfrm>
            <a:off x="2444629" y="4640653"/>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latent space</a:t>
            </a:r>
            <a:endParaRPr lang="zh-CN" altLang="en-US" dirty="0">
              <a:latin typeface="Times New Roman" panose="02020603050405020304" pitchFamily="18" charset="0"/>
              <a:cs typeface="Times New Roman" panose="02020603050405020304" pitchFamily="18" charset="0"/>
            </a:endParaRPr>
          </a:p>
        </p:txBody>
      </p:sp>
      <p:sp>
        <p:nvSpPr>
          <p:cNvPr id="176" name="矩形 175"/>
          <p:cNvSpPr/>
          <p:nvPr/>
        </p:nvSpPr>
        <p:spPr>
          <a:xfrm>
            <a:off x="4298293" y="930141"/>
            <a:ext cx="1499128"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trainable </a:t>
            </a:r>
            <a:r>
              <a:rPr lang="en-US" altLang="zh-CN" dirty="0">
                <a:latin typeface="Times New Roman" panose="02020603050405020304" pitchFamily="18" charset="0"/>
                <a:cs typeface="Times New Roman" panose="02020603050405020304" pitchFamily="18" charset="0"/>
              </a:rPr>
              <a:t>copy</a:t>
            </a:r>
            <a:endParaRPr lang="zh-CN" altLang="en-US" dirty="0">
              <a:latin typeface="Times New Roman" panose="02020603050405020304" pitchFamily="18" charset="0"/>
              <a:cs typeface="Times New Roman" panose="02020603050405020304" pitchFamily="18" charset="0"/>
            </a:endParaRPr>
          </a:p>
        </p:txBody>
      </p:sp>
      <p:grpSp>
        <p:nvGrpSpPr>
          <p:cNvPr id="156" name="组合 155"/>
          <p:cNvGrpSpPr/>
          <p:nvPr/>
        </p:nvGrpSpPr>
        <p:grpSpPr>
          <a:xfrm>
            <a:off x="4645359" y="1376509"/>
            <a:ext cx="1029979" cy="878228"/>
            <a:chOff x="4249207" y="1155147"/>
            <a:chExt cx="1029979" cy="878228"/>
          </a:xfrm>
        </p:grpSpPr>
        <p:sp>
          <p:nvSpPr>
            <p:cNvPr id="211" name="梯形 210"/>
            <p:cNvSpPr/>
            <p:nvPr/>
          </p:nvSpPr>
          <p:spPr>
            <a:xfrm rot="5400000">
              <a:off x="4325083" y="1079271"/>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4344918" y="1309322"/>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4636337" y="1359196"/>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4926594" y="1428042"/>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1" name="图片 2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3916" y="952935"/>
            <a:ext cx="309498" cy="309498"/>
          </a:xfrm>
          <a:prstGeom prst="rect">
            <a:avLst/>
          </a:prstGeom>
        </p:spPr>
      </p:pic>
      <p:pic>
        <p:nvPicPr>
          <p:cNvPr id="203" name="图片 2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0434" y="3167455"/>
            <a:ext cx="302136" cy="302136"/>
          </a:xfrm>
          <a:prstGeom prst="rect">
            <a:avLst/>
          </a:prstGeom>
        </p:spPr>
      </p:pic>
      <p:sp>
        <p:nvSpPr>
          <p:cNvPr id="294" name="矩形 293"/>
          <p:cNvSpPr/>
          <p:nvPr/>
        </p:nvSpPr>
        <p:spPr>
          <a:xfrm>
            <a:off x="8389057" y="573066"/>
            <a:ext cx="2793325" cy="2248190"/>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肘形连接符 295"/>
          <p:cNvCxnSpPr>
            <a:stCxn id="147" idx="6"/>
            <a:endCxn id="300" idx="0"/>
          </p:cNvCxnSpPr>
          <p:nvPr/>
        </p:nvCxnSpPr>
        <p:spPr>
          <a:xfrm flipV="1">
            <a:off x="7742821" y="1908598"/>
            <a:ext cx="897045" cy="228288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0" name="图片 299"/>
          <p:cNvPicPr>
            <a:picLocks noChangeAspect="1"/>
          </p:cNvPicPr>
          <p:nvPr/>
        </p:nvPicPr>
        <p:blipFill rotWithShape="1">
          <a:blip r:embed="rId9">
            <a:extLst>
              <a:ext uri="{28A0092B-C50C-407E-A947-70E740481C1C}">
                <a14:useLocalDpi xmlns:a14="http://schemas.microsoft.com/office/drawing/2010/main" val="0"/>
              </a:ext>
            </a:extLst>
          </a:blip>
          <a:srcRect l="63923" t="3123" r="13573"/>
          <a:stretch/>
        </p:blipFill>
        <p:spPr>
          <a:xfrm rot="16200000">
            <a:off x="9345240" y="724893"/>
            <a:ext cx="956663" cy="2367411"/>
          </a:xfrm>
          <a:prstGeom prst="rect">
            <a:avLst/>
          </a:prstGeom>
        </p:spPr>
      </p:pic>
      <p:sp>
        <p:nvSpPr>
          <p:cNvPr id="310" name="圆角矩形 309"/>
          <p:cNvSpPr/>
          <p:nvPr/>
        </p:nvSpPr>
        <p:spPr>
          <a:xfrm>
            <a:off x="8769038" y="3234842"/>
            <a:ext cx="2122711" cy="637263"/>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SOTA Models</a:t>
            </a:r>
            <a:endParaRPr lang="zh-CN" altLang="en-US" dirty="0"/>
          </a:p>
        </p:txBody>
      </p:sp>
      <p:cxnSp>
        <p:nvCxnSpPr>
          <p:cNvPr id="315" name="直接箭头连接符 314"/>
          <p:cNvCxnSpPr>
            <a:stCxn id="310" idx="2"/>
            <a:endCxn id="202" idx="0"/>
          </p:cNvCxnSpPr>
          <p:nvPr/>
        </p:nvCxnSpPr>
        <p:spPr>
          <a:xfrm>
            <a:off x="9830394" y="3872105"/>
            <a:ext cx="5188" cy="2587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34" name="矩形 333"/>
          <p:cNvSpPr/>
          <p:nvPr/>
        </p:nvSpPr>
        <p:spPr>
          <a:xfrm>
            <a:off x="8639865" y="1056073"/>
            <a:ext cx="2367411"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pre-&amp;post- image pairs</a:t>
            </a:r>
            <a:endParaRPr lang="zh-CN" altLang="en-US" dirty="0">
              <a:latin typeface="Times New Roman" panose="02020603050405020304" pitchFamily="18" charset="0"/>
              <a:cs typeface="Times New Roman" panose="02020603050405020304" pitchFamily="18" charset="0"/>
            </a:endParaRPr>
          </a:p>
        </p:txBody>
      </p:sp>
      <p:sp>
        <p:nvSpPr>
          <p:cNvPr id="360" name="矩形 359"/>
          <p:cNvSpPr/>
          <p:nvPr/>
        </p:nvSpPr>
        <p:spPr>
          <a:xfrm>
            <a:off x="858700" y="2517237"/>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p</a:t>
            </a:r>
            <a:r>
              <a:rPr lang="en-US" altLang="zh-CN" dirty="0" smtClean="0">
                <a:latin typeface="Times New Roman" panose="02020603050405020304" pitchFamily="18" charset="0"/>
                <a:cs typeface="Times New Roman" panose="02020603050405020304" pitchFamily="18" charset="0"/>
              </a:rPr>
              <a:t>redicted image</a:t>
            </a:r>
            <a:endParaRPr lang="zh-CN" altLang="en-US" dirty="0">
              <a:latin typeface="Times New Roman" panose="02020603050405020304" pitchFamily="18" charset="0"/>
              <a:cs typeface="Times New Roman" panose="02020603050405020304" pitchFamily="18" charset="0"/>
            </a:endParaRPr>
          </a:p>
        </p:txBody>
      </p:sp>
      <p:sp>
        <p:nvSpPr>
          <p:cNvPr id="361" name="矩形 360"/>
          <p:cNvSpPr/>
          <p:nvPr/>
        </p:nvSpPr>
        <p:spPr>
          <a:xfrm>
            <a:off x="850700" y="4910747"/>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conditioning image</a:t>
            </a:r>
            <a:r>
              <a:rPr lang="zh-CN" altLang="en-US"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4629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现有进展</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C7275653-24EE-4A3E-8C1E-EF8191FD7501}"/>
              </a:ext>
            </a:extLst>
          </p:cNvPr>
          <p:cNvGrpSpPr/>
          <p:nvPr/>
        </p:nvGrpSpPr>
        <p:grpSpPr>
          <a:xfrm>
            <a:off x="5416649" y="76583"/>
            <a:ext cx="6320721" cy="369332"/>
            <a:chOff x="5416649" y="76583"/>
            <a:chExt cx="6320721" cy="369332"/>
          </a:xfrm>
        </p:grpSpPr>
        <p:sp>
          <p:nvSpPr>
            <p:cNvPr id="18" name="矩形 17">
              <a:extLst>
                <a:ext uri="{FF2B5EF4-FFF2-40B4-BE49-F238E27FC236}">
                  <a16:creationId xmlns:a16="http://schemas.microsoft.com/office/drawing/2014/main" id="{DF5A0F04-CCB2-4C54-8E0A-C8332603CE53}"/>
                </a:ext>
              </a:extLst>
            </p:cNvPr>
            <p:cNvSpPr/>
            <p:nvPr/>
          </p:nvSpPr>
          <p:spPr>
            <a:xfrm>
              <a:off x="1038788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32" name="文本框 31">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950B4545-78C0-44AD-A115-3375A9D912EA}"/>
                </a:ext>
              </a:extLst>
            </p:cNvPr>
            <p:cNvSpPr txBox="1"/>
            <p:nvPr/>
          </p:nvSpPr>
          <p:spPr>
            <a:xfrm>
              <a:off x="1032557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36" name="直接连接符 35">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5" name="Rectangle 2"/>
          <p:cNvSpPr>
            <a:spLocks noChangeArrowheads="1"/>
          </p:cNvSpPr>
          <p:nvPr/>
        </p:nvSpPr>
        <p:spPr bwMode="auto">
          <a:xfrm rot="10800000" flipV="1">
            <a:off x="473662" y="1114268"/>
            <a:ext cx="11718339"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文献调研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主要参考工作：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DiffusionSat [2]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ControlNet [8]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[3-6]</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数据集收集和模型选型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训练（含评估）数据集：</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xBD</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SpaceNet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8 [10]</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fMoW</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-temporal [11]</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骨干网络：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[6] + ControlNet [8]</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对比模型：</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(base) [6]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Stable Diffusion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XL (turbo) [4-5]</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 (medium) [3]</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实验路线设计 ✔</a:t>
            </a:r>
            <a:endParaRPr lang="zh-CN" altLang="zh-CN" b="1" dirty="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模型架构：详见</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hlinkClick r:id="rId5" action="ppaction://hlinksldjump"/>
              </a:rPr>
              <a:t>此页</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风险点：由于训练数据数量或质量问题，训练过程可能会出现过拟合、模式崩塌和灾难性遗忘等问题，从而导致最终得到的模型表现较差</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eaLnBrk="0" fontAlgn="base" hangingPunct="0">
              <a:lnSpc>
                <a:spcPct val="150000"/>
              </a:lnSpc>
              <a:spcBef>
                <a:spcPct val="0"/>
              </a:spcBef>
              <a:spcAft>
                <a:spcPct val="0"/>
              </a:spcAft>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图像生成质量评估 ✔ 及下游任务检验 ⭕</a:t>
            </a:r>
            <a:endParaRPr lang="zh-CN"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视觉质量指标： </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Fréchet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Distance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(FID)</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Score (IS</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CLIP-score [14]</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像素质量指标：</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SSIM [15]</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PSNR</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LPIPS [16]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MSE</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下游任务和模型</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：待定</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63236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文献参考</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14268"/>
            <a:ext cx="10527714" cy="5816977"/>
          </a:xfrm>
          <a:prstGeom prst="rect">
            <a:avLst/>
          </a:prstGeom>
        </p:spPr>
        <p:txBody>
          <a:bodyPr wrap="square">
            <a:spAutoFit/>
          </a:bodyPr>
          <a:lstStyle/>
          <a:p>
            <a:r>
              <a:rPr lang="zh-CN" altLang="en-US" sz="1200" dirty="0">
                <a:latin typeface="Arial" panose="020B0604020202020204" pitchFamily="34" charset="0"/>
                <a:cs typeface="Arial" panose="020B0604020202020204" pitchFamily="34" charset="0"/>
              </a:rPr>
              <a:t>[1] R. Gupta et al., ‘Creating xBD: A Dataset for Assessing Building Damage from Satellite Imagery’, in Proceedings of the IEEE/CVF Conference on Computer Vision and Pattern Recognition Workshops, 2019, pp. 10–17.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2] S. Khanna et al., ‘DiffusionSat: A Generative Foundation Model for Satellite Imagery’,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3] P. Esser et al., ‘Scaling Rectified Flow Transformers for High-Resolution Image Synthesis’, presented at the Forty-first International Conference on Machine Learning, Jun. 2024</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[4] A. Sauer, D. Lorenz, A. Blattmann, and R. Rombach, ‘Adversarial Diffusion Distillation’, Nov. 28, 2023, arXiv: arXiv:2311.17042</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[5] D. Podell et al., ‘SDXL: Improving Latent Diffusion Models for High-Resolution Image Synthesis’,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6] R. Rombach, A. Blattmann, D. Lorenz, P. Esser, and B. Ommer, ‘High-Resolution Image Synthesis With Latent Diffusion Models’, presented at the Proceedings of the IEEE/CVF Conference on Computer Vision and Pattern Recognition, 2022, pp. 10684–10695.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7] M. Li, T. Yang, H. Kuang, J. Wu, Z. Wang, X. Xiao, and C. Chen, "ControlNet++: Improving Conditional Controls with Efficient Consistency Feedback," in European Conference on Computer Vision, 2024.</a:t>
            </a:r>
          </a:p>
          <a:p>
            <a:r>
              <a:rPr lang="zh-CN" altLang="en-US" sz="1200" dirty="0">
                <a:latin typeface="Arial" panose="020B0604020202020204" pitchFamily="34" charset="0"/>
                <a:cs typeface="Arial" panose="020B0604020202020204" pitchFamily="34" charset="0"/>
              </a:rPr>
              <a:t>[8] L. Zhang, A. Rao, and M. Agrawala, ‘Adding Conditional Control to Text-to-Image Diffusion Models’, in 2023 IEEE/CVF International Conference on Computer Vision (ICCV), Oct. 2023, pp. 3813–3824.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9] S. Zhao et al., ‘Uni-ControlNet: All-in-One Control to Text-to-Image Diffusion Models’, in Neural Information Processing Systems, Curran Associates, Inc., 2023, pp. 11127–11150.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smtClean="0">
                <a:latin typeface="Arial" panose="020B0604020202020204" pitchFamily="34" charset="0"/>
                <a:cs typeface="Arial" panose="020B0604020202020204" pitchFamily="34" charset="0"/>
              </a:rPr>
              <a:t>10] R</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Hänsch</a:t>
            </a:r>
            <a:r>
              <a:rPr lang="en-US" altLang="zh-CN" sz="1200" dirty="0">
                <a:latin typeface="Arial" panose="020B0604020202020204" pitchFamily="34" charset="0"/>
                <a:cs typeface="Arial" panose="020B0604020202020204" pitchFamily="34" charset="0"/>
              </a:rPr>
              <a:t> et al., ‘</a:t>
            </a:r>
            <a:r>
              <a:rPr lang="en-US" altLang="zh-CN" sz="1200" dirty="0" err="1">
                <a:latin typeface="Arial" panose="020B0604020202020204" pitchFamily="34" charset="0"/>
                <a:cs typeface="Arial" panose="020B0604020202020204" pitchFamily="34" charset="0"/>
              </a:rPr>
              <a:t>SpaceNet</a:t>
            </a:r>
            <a:r>
              <a:rPr lang="en-US" altLang="zh-CN" sz="1200" dirty="0">
                <a:latin typeface="Arial" panose="020B0604020202020204" pitchFamily="34" charset="0"/>
                <a:cs typeface="Arial" panose="020B0604020202020204" pitchFamily="34" charset="0"/>
              </a:rPr>
              <a:t> 8 - The Detection of Flooded Roads and Buildings’, presented at the Proceedings of the IEEE/CVF Conference on Computer Vision and Pattern Recognition, 2022, pp. 1472–1480.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[11] G. Christie, N. </a:t>
            </a:r>
            <a:r>
              <a:rPr lang="en-US" altLang="zh-CN" sz="1200" dirty="0" err="1">
                <a:latin typeface="Arial" panose="020B0604020202020204" pitchFamily="34" charset="0"/>
                <a:cs typeface="Arial" panose="020B0604020202020204" pitchFamily="34" charset="0"/>
              </a:rPr>
              <a:t>Fendley</a:t>
            </a:r>
            <a:r>
              <a:rPr lang="en-US" altLang="zh-CN" sz="1200" dirty="0">
                <a:latin typeface="Arial" panose="020B0604020202020204" pitchFamily="34" charset="0"/>
                <a:cs typeface="Arial" panose="020B0604020202020204" pitchFamily="34" charset="0"/>
              </a:rPr>
              <a:t>, J. Wilson, and R. Mukherjee, ‘Functional Map of the World’, presented at the Proceedings of the IEEE Conference on Computer Vision and Pattern Recognition, 2018, pp. 6172–6180.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[12] M. </a:t>
            </a:r>
            <a:r>
              <a:rPr lang="en-US" altLang="zh-CN" sz="1200" dirty="0" err="1">
                <a:latin typeface="Arial" panose="020B0604020202020204" pitchFamily="34" charset="0"/>
                <a:cs typeface="Arial" panose="020B0604020202020204" pitchFamily="34" charset="0"/>
              </a:rPr>
              <a:t>Heusel</a:t>
            </a:r>
            <a:r>
              <a:rPr lang="en-US" altLang="zh-CN" sz="1200" dirty="0">
                <a:latin typeface="Arial" panose="020B0604020202020204" pitchFamily="34" charset="0"/>
                <a:cs typeface="Arial" panose="020B0604020202020204" pitchFamily="34" charset="0"/>
              </a:rPr>
              <a:t>, H. </a:t>
            </a:r>
            <a:r>
              <a:rPr lang="en-US" altLang="zh-CN" sz="1200" dirty="0" err="1">
                <a:latin typeface="Arial" panose="020B0604020202020204" pitchFamily="34" charset="0"/>
                <a:cs typeface="Arial" panose="020B0604020202020204" pitchFamily="34" charset="0"/>
              </a:rPr>
              <a:t>Ramsauer</a:t>
            </a:r>
            <a:r>
              <a:rPr lang="en-US" altLang="zh-CN" sz="1200" dirty="0">
                <a:latin typeface="Arial" panose="020B0604020202020204" pitchFamily="34" charset="0"/>
                <a:cs typeface="Arial" panose="020B0604020202020204" pitchFamily="34" charset="0"/>
              </a:rPr>
              <a:t>, T. </a:t>
            </a:r>
            <a:r>
              <a:rPr lang="en-US" altLang="zh-CN" sz="1200" dirty="0" err="1">
                <a:latin typeface="Arial" panose="020B0604020202020204" pitchFamily="34" charset="0"/>
                <a:cs typeface="Arial" panose="020B0604020202020204" pitchFamily="34" charset="0"/>
              </a:rPr>
              <a:t>Unterthiner</a:t>
            </a:r>
            <a:r>
              <a:rPr lang="en-US" altLang="zh-CN" sz="1200" dirty="0">
                <a:latin typeface="Arial" panose="020B0604020202020204" pitchFamily="34" charset="0"/>
                <a:cs typeface="Arial" panose="020B0604020202020204" pitchFamily="34" charset="0"/>
              </a:rPr>
              <a:t>, B. Nessler, and S. </a:t>
            </a:r>
            <a:r>
              <a:rPr lang="en-US" altLang="zh-CN" sz="1200" dirty="0" err="1">
                <a:latin typeface="Arial" panose="020B0604020202020204" pitchFamily="34" charset="0"/>
                <a:cs typeface="Arial" panose="020B0604020202020204" pitchFamily="34" charset="0"/>
              </a:rPr>
              <a:t>Hochreiter</a:t>
            </a:r>
            <a:r>
              <a:rPr lang="en-US" altLang="zh-CN" sz="1200" dirty="0">
                <a:latin typeface="Arial" panose="020B0604020202020204" pitchFamily="34" charset="0"/>
                <a:cs typeface="Arial" panose="020B0604020202020204" pitchFamily="34" charset="0"/>
              </a:rPr>
              <a:t>, ‘GANs Trained by a Two Time-Scale Update Rule Converge to a Local Nash Equilibrium’, in Advances in Neural Information Processing Systems, Curran Associates, Inc., 2017. </a:t>
            </a:r>
          </a:p>
          <a:p>
            <a:r>
              <a:rPr lang="en-US" altLang="zh-CN" sz="1200" dirty="0">
                <a:latin typeface="Arial" panose="020B0604020202020204" pitchFamily="34" charset="0"/>
                <a:cs typeface="Arial" panose="020B0604020202020204" pitchFamily="34" charset="0"/>
              </a:rPr>
              <a:t>[13] T. </a:t>
            </a:r>
            <a:r>
              <a:rPr lang="en-US" altLang="zh-CN" sz="1200" dirty="0" err="1">
                <a:latin typeface="Arial" panose="020B0604020202020204" pitchFamily="34" charset="0"/>
                <a:cs typeface="Arial" panose="020B0604020202020204" pitchFamily="34" charset="0"/>
              </a:rPr>
              <a:t>Salimans</a:t>
            </a:r>
            <a:r>
              <a:rPr lang="en-US" altLang="zh-CN" sz="1200" dirty="0">
                <a:latin typeface="Arial" panose="020B0604020202020204" pitchFamily="34" charset="0"/>
                <a:cs typeface="Arial" panose="020B0604020202020204" pitchFamily="34" charset="0"/>
              </a:rPr>
              <a:t> et al., ‘Improved Techniques for Training GANs’, in Advances in Neural Information Processing Systems, Curran Associates, Inc., 2016. </a:t>
            </a:r>
          </a:p>
          <a:p>
            <a:r>
              <a:rPr lang="en-US" altLang="zh-CN" sz="1200" dirty="0">
                <a:latin typeface="Arial" panose="020B0604020202020204" pitchFamily="34" charset="0"/>
                <a:cs typeface="Arial" panose="020B0604020202020204" pitchFamily="34" charset="0"/>
              </a:rPr>
              <a:t>[14] </a:t>
            </a:r>
            <a:r>
              <a:rPr lang="en-US" altLang="zh-CN" sz="1200" dirty="0" smtClean="0">
                <a:latin typeface="Arial" panose="020B0604020202020204" pitchFamily="34" charset="0"/>
                <a:cs typeface="Arial" panose="020B0604020202020204" pitchFamily="34" charset="0"/>
              </a:rPr>
              <a:t>J</a:t>
            </a:r>
            <a:r>
              <a:rPr lang="en-US" altLang="zh-CN" sz="1200" dirty="0">
                <a:latin typeface="Arial" panose="020B0604020202020204" pitchFamily="34" charset="0"/>
                <a:cs typeface="Arial" panose="020B0604020202020204" pitchFamily="34" charset="0"/>
              </a:rPr>
              <a:t>. Hessel, A. </a:t>
            </a:r>
            <a:r>
              <a:rPr lang="en-US" altLang="zh-CN" sz="1200" dirty="0" err="1">
                <a:latin typeface="Arial" panose="020B0604020202020204" pitchFamily="34" charset="0"/>
                <a:cs typeface="Arial" panose="020B0604020202020204" pitchFamily="34" charset="0"/>
              </a:rPr>
              <a:t>Holtzman</a:t>
            </a:r>
            <a:r>
              <a:rPr lang="en-US" altLang="zh-CN" sz="1200" dirty="0">
                <a:latin typeface="Arial" panose="020B0604020202020204" pitchFamily="34" charset="0"/>
                <a:cs typeface="Arial" panose="020B0604020202020204" pitchFamily="34" charset="0"/>
              </a:rPr>
              <a:t>, M. Forbes, R. Le Bras, and Y. Choi, ‘</a:t>
            </a:r>
            <a:r>
              <a:rPr lang="en-US" altLang="zh-CN" sz="1200" dirty="0" err="1">
                <a:latin typeface="Arial" panose="020B0604020202020204" pitchFamily="34" charset="0"/>
                <a:cs typeface="Arial" panose="020B0604020202020204" pitchFamily="34" charset="0"/>
              </a:rPr>
              <a:t>CLIPScore</a:t>
            </a:r>
            <a:r>
              <a:rPr lang="en-US" altLang="zh-CN" sz="1200" dirty="0">
                <a:latin typeface="Arial" panose="020B0604020202020204" pitchFamily="34" charset="0"/>
                <a:cs typeface="Arial" panose="020B0604020202020204" pitchFamily="34" charset="0"/>
              </a:rPr>
              <a:t>: A Reference-free Evaluation Metric for Image Captioning’, in Proceedings of the 2021 Conference on Empirical Methods in Natural Language Processing, M.-F. </a:t>
            </a:r>
            <a:r>
              <a:rPr lang="en-US" altLang="zh-CN" sz="1200" dirty="0" err="1">
                <a:latin typeface="Arial" panose="020B0604020202020204" pitchFamily="34" charset="0"/>
                <a:cs typeface="Arial" panose="020B0604020202020204" pitchFamily="34" charset="0"/>
              </a:rPr>
              <a:t>Moens</a:t>
            </a:r>
            <a:r>
              <a:rPr lang="en-US" altLang="zh-CN" sz="1200" dirty="0">
                <a:latin typeface="Arial" panose="020B0604020202020204" pitchFamily="34" charset="0"/>
                <a:cs typeface="Arial" panose="020B0604020202020204" pitchFamily="34" charset="0"/>
              </a:rPr>
              <a:t>, X. Huang, L. </a:t>
            </a:r>
            <a:r>
              <a:rPr lang="en-US" altLang="zh-CN" sz="1200" dirty="0" err="1">
                <a:latin typeface="Arial" panose="020B0604020202020204" pitchFamily="34" charset="0"/>
                <a:cs typeface="Arial" panose="020B0604020202020204" pitchFamily="34" charset="0"/>
              </a:rPr>
              <a:t>Specia</a:t>
            </a:r>
            <a:r>
              <a:rPr lang="en-US" altLang="zh-CN" sz="1200" dirty="0">
                <a:latin typeface="Arial" panose="020B0604020202020204" pitchFamily="34" charset="0"/>
                <a:cs typeface="Arial" panose="020B0604020202020204" pitchFamily="34" charset="0"/>
              </a:rPr>
              <a:t>, and S. W. </a:t>
            </a:r>
            <a:r>
              <a:rPr lang="en-US" altLang="zh-CN" sz="1200" dirty="0" err="1">
                <a:latin typeface="Arial" panose="020B0604020202020204" pitchFamily="34" charset="0"/>
                <a:cs typeface="Arial" panose="020B0604020202020204" pitchFamily="34" charset="0"/>
              </a:rPr>
              <a:t>Yih</a:t>
            </a:r>
            <a:r>
              <a:rPr lang="en-US" altLang="zh-CN" sz="1200" dirty="0">
                <a:latin typeface="Arial" panose="020B0604020202020204" pitchFamily="34" charset="0"/>
                <a:cs typeface="Arial" panose="020B0604020202020204" pitchFamily="34" charset="0"/>
              </a:rPr>
              <a:t>, Eds., Online and Punta Cana, Dominican Republic: Association for Computational Linguistics, Nov. 2021, pp. </a:t>
            </a:r>
            <a:r>
              <a:rPr lang="en-US" altLang="zh-CN" sz="1200" dirty="0" smtClean="0">
                <a:latin typeface="Arial" panose="020B0604020202020204" pitchFamily="34" charset="0"/>
                <a:cs typeface="Arial" panose="020B0604020202020204" pitchFamily="34" charset="0"/>
              </a:rPr>
              <a:t>7514–7528</a:t>
            </a:r>
            <a:r>
              <a:rPr lang="en-US" altLang="zh-CN" sz="1200" dirty="0">
                <a:latin typeface="Arial" panose="020B0604020202020204" pitchFamily="34" charset="0"/>
                <a:cs typeface="Arial" panose="020B0604020202020204" pitchFamily="34" charset="0"/>
              </a:rPr>
              <a:t>.</a:t>
            </a:r>
          </a:p>
          <a:p>
            <a:r>
              <a:rPr lang="en-US" altLang="zh-CN" sz="1200" dirty="0" smtClean="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15] Z. Wang, A. C. </a:t>
            </a:r>
            <a:r>
              <a:rPr lang="en-US" altLang="zh-CN" sz="1200" dirty="0" err="1">
                <a:latin typeface="Arial" panose="020B0604020202020204" pitchFamily="34" charset="0"/>
                <a:cs typeface="Arial" panose="020B0604020202020204" pitchFamily="34" charset="0"/>
              </a:rPr>
              <a:t>Bovik</a:t>
            </a:r>
            <a:r>
              <a:rPr lang="en-US" altLang="zh-CN" sz="1200" dirty="0">
                <a:latin typeface="Arial" panose="020B0604020202020204" pitchFamily="34" charset="0"/>
                <a:cs typeface="Arial" panose="020B0604020202020204" pitchFamily="34" charset="0"/>
              </a:rPr>
              <a:t>, H. R. Sheikh, and E. P. </a:t>
            </a:r>
            <a:r>
              <a:rPr lang="en-US" altLang="zh-CN" sz="1200" dirty="0" err="1">
                <a:latin typeface="Arial" panose="020B0604020202020204" pitchFamily="34" charset="0"/>
                <a:cs typeface="Arial" panose="020B0604020202020204" pitchFamily="34" charset="0"/>
              </a:rPr>
              <a:t>Simoncelli</a:t>
            </a:r>
            <a:r>
              <a:rPr lang="en-US" altLang="zh-CN" sz="1200" dirty="0">
                <a:latin typeface="Arial" panose="020B0604020202020204" pitchFamily="34" charset="0"/>
                <a:cs typeface="Arial" panose="020B0604020202020204" pitchFamily="34" charset="0"/>
              </a:rPr>
              <a:t>, ‘Image quality assessment: from error visibility to structural similarity’, IEEE Transactions on Image Processing, vol. 13, no. 4, pp. 600–612, Apr. 2004.</a:t>
            </a:r>
          </a:p>
          <a:p>
            <a:r>
              <a:rPr lang="en-US" altLang="zh-CN" sz="1200">
                <a:latin typeface="Arial" panose="020B0604020202020204" pitchFamily="34" charset="0"/>
                <a:cs typeface="Arial" panose="020B0604020202020204" pitchFamily="34" charset="0"/>
              </a:rPr>
              <a:t>[</a:t>
            </a:r>
            <a:r>
              <a:rPr lang="en-US" altLang="zh-CN" sz="1200" smtClean="0">
                <a:latin typeface="Arial" panose="020B0604020202020204" pitchFamily="34" charset="0"/>
                <a:cs typeface="Arial" panose="020B0604020202020204" pitchFamily="34" charset="0"/>
              </a:rPr>
              <a:t>16] </a:t>
            </a:r>
            <a:r>
              <a:rPr lang="en-US" altLang="zh-CN" sz="1200" dirty="0">
                <a:latin typeface="Arial" panose="020B0604020202020204" pitchFamily="34" charset="0"/>
                <a:cs typeface="Arial" panose="020B0604020202020204" pitchFamily="34" charset="0"/>
              </a:rPr>
              <a:t>R. Zhang, P. Isola, A. A. </a:t>
            </a:r>
            <a:r>
              <a:rPr lang="en-US" altLang="zh-CN" sz="1200" dirty="0" err="1">
                <a:latin typeface="Arial" panose="020B0604020202020204" pitchFamily="34" charset="0"/>
                <a:cs typeface="Arial" panose="020B0604020202020204" pitchFamily="34" charset="0"/>
              </a:rPr>
              <a:t>Efros</a:t>
            </a:r>
            <a:r>
              <a:rPr lang="en-US" altLang="zh-CN" sz="1200" dirty="0">
                <a:latin typeface="Arial" panose="020B0604020202020204" pitchFamily="34" charset="0"/>
                <a:cs typeface="Arial" panose="020B0604020202020204" pitchFamily="34" charset="0"/>
              </a:rPr>
              <a:t>, E. </a:t>
            </a:r>
            <a:r>
              <a:rPr lang="en-US" altLang="zh-CN" sz="1200" dirty="0" err="1">
                <a:latin typeface="Arial" panose="020B0604020202020204" pitchFamily="34" charset="0"/>
                <a:cs typeface="Arial" panose="020B0604020202020204" pitchFamily="34" charset="0"/>
              </a:rPr>
              <a:t>Shechtman</a:t>
            </a:r>
            <a:r>
              <a:rPr lang="en-US" altLang="zh-CN" sz="1200" dirty="0">
                <a:latin typeface="Arial" panose="020B0604020202020204" pitchFamily="34" charset="0"/>
                <a:cs typeface="Arial" panose="020B0604020202020204" pitchFamily="34" charset="0"/>
              </a:rPr>
              <a:t>, and O. Wang, ‘The Unreasonable Effectiveness of Deep Features as a Perceptual Metric’, presented at the Proceedings of the IEEE Conference on Computer Vision and Pattern Recognition, 2018, pp. 586–595. </a:t>
            </a:r>
            <a:endParaRPr lang="zh-CN" altLang="en-US" dirty="0"/>
          </a:p>
        </p:txBody>
      </p:sp>
    </p:spTree>
    <p:extLst>
      <p:ext uri="{BB962C8B-B14F-4D97-AF65-F5344CB8AC3E}">
        <p14:creationId xmlns:p14="http://schemas.microsoft.com/office/powerpoint/2010/main" val="1069104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D4B33554-19B0-4D0B-9FE3-312EC97EF682}"/>
              </a:ext>
            </a:extLst>
          </p:cNvPr>
          <p:cNvCxnSpPr>
            <a:cxnSpLocks/>
          </p:cNvCxnSpPr>
          <p:nvPr/>
        </p:nvCxnSpPr>
        <p:spPr>
          <a:xfrm flipH="1">
            <a:off x="6733056" y="2283474"/>
            <a:ext cx="7799691" cy="6508181"/>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543909" y="175131"/>
            <a:ext cx="1508654" cy="529352"/>
          </a:xfrm>
          <a:prstGeom prst="rect">
            <a:avLst/>
          </a:prstGeom>
        </p:spPr>
      </p:pic>
      <p:sp>
        <p:nvSpPr>
          <p:cNvPr id="6" name="文本框 5">
            <a:extLst>
              <a:ext uri="{FF2B5EF4-FFF2-40B4-BE49-F238E27FC236}">
                <a16:creationId xmlns:a16="http://schemas.microsoft.com/office/drawing/2014/main" id="{18FED0F4-081A-0962-FD52-03E67D5EC966}"/>
              </a:ext>
            </a:extLst>
          </p:cNvPr>
          <p:cNvSpPr txBox="1"/>
          <p:nvPr/>
        </p:nvSpPr>
        <p:spPr>
          <a:xfrm>
            <a:off x="2286047" y="2742137"/>
            <a:ext cx="7619905" cy="923330"/>
          </a:xfrm>
          <a:prstGeom prst="rect">
            <a:avLst/>
          </a:prstGeom>
          <a:noFill/>
          <a:effectLst/>
        </p:spPr>
        <p:txBody>
          <a:bodyPr wrap="square" rtlCol="0">
            <a:spAutoFit/>
          </a:bodyPr>
          <a:lstStyle/>
          <a:p>
            <a:pPr algn="dist"/>
            <a:r>
              <a:rPr lang="zh-CN" altLang="en-US" sz="5400" spc="100" dirty="0">
                <a:solidFill>
                  <a:srgbClr val="003F87"/>
                </a:solidFill>
                <a:latin typeface="微软雅黑" panose="020B0503020204020204" pitchFamily="34" charset="-122"/>
                <a:ea typeface="微软雅黑" panose="020B0503020204020204" pitchFamily="34" charset="-122"/>
              </a:rPr>
              <a:t>恳请各位老师批评指正</a:t>
            </a:r>
            <a:endParaRPr lang="zh-CN" altLang="en-US" sz="5400" spc="100" dirty="0">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A8DEB8FD-5D8E-480B-8D23-46DACD86F3D1}"/>
              </a:ext>
            </a:extLst>
          </p:cNvPr>
          <p:cNvCxnSpPr/>
          <p:nvPr/>
        </p:nvCxnSpPr>
        <p:spPr>
          <a:xfrm flipH="1">
            <a:off x="-74645" y="0"/>
            <a:ext cx="2873829" cy="23979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66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BE7105-9C1A-4266-8F72-97854D208422}"/>
              </a:ext>
            </a:extLst>
          </p:cNvPr>
          <p:cNvSpPr/>
          <p:nvPr/>
        </p:nvSpPr>
        <p:spPr>
          <a:xfrm>
            <a:off x="3943351" y="297045"/>
            <a:ext cx="4019950" cy="95904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4800" b="1" dirty="0" smtClean="0">
                <a:solidFill>
                  <a:schemeClr val="accent1">
                    <a:lumMod val="50000"/>
                  </a:schemeClr>
                </a:solidFill>
                <a:latin typeface="微软雅黑" panose="020B0503020204020204" pitchFamily="34" charset="-122"/>
                <a:ea typeface="微软雅黑" panose="020B0503020204020204" pitchFamily="34" charset="-122"/>
              </a:rPr>
              <a:t>Appendix</a:t>
            </a:r>
            <a:endParaRPr kumimoji="0" lang="en-US" altLang="zh-CN" sz="48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49616"/>
            <a:ext cx="10527714" cy="4093428"/>
          </a:xfrm>
          <a:prstGeom prst="rect">
            <a:avLst/>
          </a:prstGeom>
        </p:spPr>
        <p:txBody>
          <a:bodyPr wrap="square">
            <a:spAutoFit/>
          </a:bodyPr>
          <a:lstStyle/>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3" action="ppaction://hlinksldjump"/>
              </a:rPr>
              <a:t>Model Architecture</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4" action="ppaction://hlinksldjump"/>
              </a:rPr>
              <a:t>Spatial Conditioning on Diffusion Model</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Introduction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to </a:t>
            </a: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DiffusionSat</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6" action="ppaction://hlinksldjump"/>
              </a:rPr>
              <a:t>Introduction to Stable Diffusion </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934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3481</TotalTime>
  <Words>5416</Words>
  <Application>Microsoft Office PowerPoint</Application>
  <PresentationFormat>宽屏</PresentationFormat>
  <Paragraphs>460</Paragraphs>
  <Slides>51</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-apple-system</vt:lpstr>
      <vt:lpstr>Open Sans</vt:lpstr>
      <vt:lpstr>var(--fontStack-monospace, ui-monospace, SFMono-Regular, SF Mono, Menlo, Consolas, Liberation Mono, monospace)</vt:lpstr>
      <vt:lpstr>等线</vt:lpstr>
      <vt:lpstr>等线 Light</vt:lpstr>
      <vt:lpstr>仿宋</vt:lpstr>
      <vt:lpstr>华文仿宋</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Sakura</dc:creator>
  <cp:lastModifiedBy>Windows User</cp:lastModifiedBy>
  <cp:revision>183</cp:revision>
  <dcterms:created xsi:type="dcterms:W3CDTF">2024-05-23T02:18:17Z</dcterms:created>
  <dcterms:modified xsi:type="dcterms:W3CDTF">2024-07-18T10:59:24Z</dcterms:modified>
</cp:coreProperties>
</file>